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88"/>
  </p:notesMasterIdLst>
  <p:sldIdLst>
    <p:sldId id="812" r:id="rId2"/>
    <p:sldId id="817" r:id="rId3"/>
    <p:sldId id="907" r:id="rId4"/>
    <p:sldId id="908" r:id="rId5"/>
    <p:sldId id="909" r:id="rId6"/>
    <p:sldId id="910" r:id="rId7"/>
    <p:sldId id="911" r:id="rId8"/>
    <p:sldId id="912" r:id="rId9"/>
    <p:sldId id="913" r:id="rId10"/>
    <p:sldId id="918" r:id="rId11"/>
    <p:sldId id="914" r:id="rId12"/>
    <p:sldId id="915" r:id="rId13"/>
    <p:sldId id="916" r:id="rId14"/>
    <p:sldId id="917" r:id="rId15"/>
    <p:sldId id="906" r:id="rId16"/>
    <p:sldId id="818" r:id="rId17"/>
    <p:sldId id="827" r:id="rId18"/>
    <p:sldId id="823" r:id="rId19"/>
    <p:sldId id="828" r:id="rId20"/>
    <p:sldId id="824" r:id="rId21"/>
    <p:sldId id="831" r:id="rId22"/>
    <p:sldId id="832" r:id="rId23"/>
    <p:sldId id="833" r:id="rId24"/>
    <p:sldId id="830" r:id="rId25"/>
    <p:sldId id="825" r:id="rId26"/>
    <p:sldId id="834" r:id="rId27"/>
    <p:sldId id="835" r:id="rId28"/>
    <p:sldId id="842" r:id="rId29"/>
    <p:sldId id="844" r:id="rId30"/>
    <p:sldId id="836" r:id="rId31"/>
    <p:sldId id="837" r:id="rId32"/>
    <p:sldId id="838" r:id="rId33"/>
    <p:sldId id="839" r:id="rId34"/>
    <p:sldId id="840" r:id="rId35"/>
    <p:sldId id="841" r:id="rId36"/>
    <p:sldId id="821" r:id="rId37"/>
    <p:sldId id="852" r:id="rId38"/>
    <p:sldId id="854" r:id="rId39"/>
    <p:sldId id="855" r:id="rId40"/>
    <p:sldId id="856" r:id="rId41"/>
    <p:sldId id="857" r:id="rId42"/>
    <p:sldId id="858" r:id="rId43"/>
    <p:sldId id="860" r:id="rId44"/>
    <p:sldId id="861" r:id="rId45"/>
    <p:sldId id="862" r:id="rId46"/>
    <p:sldId id="863" r:id="rId47"/>
    <p:sldId id="864" r:id="rId48"/>
    <p:sldId id="865" r:id="rId49"/>
    <p:sldId id="867" r:id="rId50"/>
    <p:sldId id="868" r:id="rId51"/>
    <p:sldId id="869" r:id="rId52"/>
    <p:sldId id="870" r:id="rId53"/>
    <p:sldId id="871" r:id="rId54"/>
    <p:sldId id="872" r:id="rId55"/>
    <p:sldId id="875" r:id="rId56"/>
    <p:sldId id="876" r:id="rId57"/>
    <p:sldId id="877" r:id="rId58"/>
    <p:sldId id="919" r:id="rId59"/>
    <p:sldId id="920" r:id="rId60"/>
    <p:sldId id="878" r:id="rId61"/>
    <p:sldId id="881" r:id="rId62"/>
    <p:sldId id="882" r:id="rId63"/>
    <p:sldId id="880" r:id="rId64"/>
    <p:sldId id="905" r:id="rId65"/>
    <p:sldId id="883" r:id="rId66"/>
    <p:sldId id="884" r:id="rId67"/>
    <p:sldId id="885" r:id="rId68"/>
    <p:sldId id="886" r:id="rId69"/>
    <p:sldId id="887" r:id="rId70"/>
    <p:sldId id="888" r:id="rId71"/>
    <p:sldId id="889" r:id="rId72"/>
    <p:sldId id="890" r:id="rId73"/>
    <p:sldId id="891" r:id="rId74"/>
    <p:sldId id="892" r:id="rId75"/>
    <p:sldId id="893" r:id="rId76"/>
    <p:sldId id="894" r:id="rId77"/>
    <p:sldId id="895" r:id="rId78"/>
    <p:sldId id="896" r:id="rId79"/>
    <p:sldId id="897" r:id="rId80"/>
    <p:sldId id="898" r:id="rId81"/>
    <p:sldId id="899" r:id="rId82"/>
    <p:sldId id="900" r:id="rId83"/>
    <p:sldId id="901" r:id="rId84"/>
    <p:sldId id="902" r:id="rId85"/>
    <p:sldId id="903" r:id="rId86"/>
    <p:sldId id="904" r:id="rId87"/>
  </p:sldIdLst>
  <p:sldSz cx="9144000" cy="6858000" type="screen4x3"/>
  <p:notesSz cx="6858000" cy="9144000"/>
  <p:defaultTextStyle>
    <a:defPPr>
      <a:defRPr lang="zh-CN"/>
    </a:defPPr>
    <a:lvl1pPr algn="l" rtl="0" eaLnBrk="0" fontAlgn="base" hangingPunct="0">
      <a:spcBef>
        <a:spcPct val="30000"/>
      </a:spcBef>
      <a:spcAft>
        <a:spcPct val="0"/>
      </a:spcAft>
      <a:defRPr kumimoji="1" kern="1200">
        <a:solidFill>
          <a:schemeClr val="tx1"/>
        </a:solidFill>
        <a:latin typeface="Arial" charset="0"/>
        <a:ea typeface="PMingLiU" pitchFamily="18" charset="-120"/>
        <a:cs typeface="+mn-cs"/>
      </a:defRPr>
    </a:lvl1pPr>
    <a:lvl2pPr marL="457200" algn="l" rtl="0" eaLnBrk="0" fontAlgn="base" hangingPunct="0">
      <a:spcBef>
        <a:spcPct val="30000"/>
      </a:spcBef>
      <a:spcAft>
        <a:spcPct val="0"/>
      </a:spcAft>
      <a:defRPr kumimoji="1" kern="1200">
        <a:solidFill>
          <a:schemeClr val="tx1"/>
        </a:solidFill>
        <a:latin typeface="Arial" charset="0"/>
        <a:ea typeface="PMingLiU" pitchFamily="18" charset="-120"/>
        <a:cs typeface="+mn-cs"/>
      </a:defRPr>
    </a:lvl2pPr>
    <a:lvl3pPr marL="914400" algn="l" rtl="0" eaLnBrk="0" fontAlgn="base" hangingPunct="0">
      <a:spcBef>
        <a:spcPct val="30000"/>
      </a:spcBef>
      <a:spcAft>
        <a:spcPct val="0"/>
      </a:spcAft>
      <a:defRPr kumimoji="1" kern="1200">
        <a:solidFill>
          <a:schemeClr val="tx1"/>
        </a:solidFill>
        <a:latin typeface="Arial" charset="0"/>
        <a:ea typeface="PMingLiU" pitchFamily="18" charset="-120"/>
        <a:cs typeface="+mn-cs"/>
      </a:defRPr>
    </a:lvl3pPr>
    <a:lvl4pPr marL="1371600" algn="l" rtl="0" eaLnBrk="0" fontAlgn="base" hangingPunct="0">
      <a:spcBef>
        <a:spcPct val="30000"/>
      </a:spcBef>
      <a:spcAft>
        <a:spcPct val="0"/>
      </a:spcAft>
      <a:defRPr kumimoji="1" kern="1200">
        <a:solidFill>
          <a:schemeClr val="tx1"/>
        </a:solidFill>
        <a:latin typeface="Arial" charset="0"/>
        <a:ea typeface="PMingLiU" pitchFamily="18" charset="-120"/>
        <a:cs typeface="+mn-cs"/>
      </a:defRPr>
    </a:lvl4pPr>
    <a:lvl5pPr marL="1828800" algn="l" rtl="0" eaLnBrk="0" fontAlgn="base" hangingPunct="0">
      <a:spcBef>
        <a:spcPct val="30000"/>
      </a:spcBef>
      <a:spcAft>
        <a:spcPct val="0"/>
      </a:spcAft>
      <a:defRPr kumimoji="1" kern="1200">
        <a:solidFill>
          <a:schemeClr val="tx1"/>
        </a:solidFill>
        <a:latin typeface="Arial" charset="0"/>
        <a:ea typeface="PMingLiU" pitchFamily="18" charset="-120"/>
        <a:cs typeface="+mn-cs"/>
      </a:defRPr>
    </a:lvl5pPr>
    <a:lvl6pPr marL="2286000" algn="l" defTabSz="914400" rtl="0" eaLnBrk="1" latinLnBrk="0" hangingPunct="1">
      <a:defRPr kumimoji="1" kern="1200">
        <a:solidFill>
          <a:schemeClr val="tx1"/>
        </a:solidFill>
        <a:latin typeface="Arial" charset="0"/>
        <a:ea typeface="PMingLiU" pitchFamily="18" charset="-120"/>
        <a:cs typeface="+mn-cs"/>
      </a:defRPr>
    </a:lvl6pPr>
    <a:lvl7pPr marL="2743200" algn="l" defTabSz="914400" rtl="0" eaLnBrk="1" latinLnBrk="0" hangingPunct="1">
      <a:defRPr kumimoji="1" kern="1200">
        <a:solidFill>
          <a:schemeClr val="tx1"/>
        </a:solidFill>
        <a:latin typeface="Arial" charset="0"/>
        <a:ea typeface="PMingLiU" pitchFamily="18" charset="-120"/>
        <a:cs typeface="+mn-cs"/>
      </a:defRPr>
    </a:lvl7pPr>
    <a:lvl8pPr marL="3200400" algn="l" defTabSz="914400" rtl="0" eaLnBrk="1" latinLnBrk="0" hangingPunct="1">
      <a:defRPr kumimoji="1" kern="1200">
        <a:solidFill>
          <a:schemeClr val="tx1"/>
        </a:solidFill>
        <a:latin typeface="Arial" charset="0"/>
        <a:ea typeface="PMingLiU" pitchFamily="18" charset="-120"/>
        <a:cs typeface="+mn-cs"/>
      </a:defRPr>
    </a:lvl8pPr>
    <a:lvl9pPr marL="3657600" algn="l" defTabSz="914400" rtl="0" eaLnBrk="1" latinLnBrk="0" hangingPunct="1">
      <a:defRPr kumimoji="1" kern="1200">
        <a:solidFill>
          <a:schemeClr val="tx1"/>
        </a:solidFill>
        <a:latin typeface="Arial" charset="0"/>
        <a:ea typeface="PMingLiU" pitchFamily="18" charset="-120"/>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66CC"/>
    <a:srgbClr val="D60093"/>
    <a:srgbClr val="FFFFCC"/>
    <a:srgbClr val="008000"/>
    <a:srgbClr val="00FF00"/>
    <a:srgbClr val="66FF99"/>
    <a:srgbClr val="FF0000"/>
    <a:srgbClr val="006600"/>
    <a:srgbClr val="0000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80159" autoAdjust="0"/>
  </p:normalViewPr>
  <p:slideViewPr>
    <p:cSldViewPr>
      <p:cViewPr varScale="1">
        <p:scale>
          <a:sx n="38" d="100"/>
          <a:sy n="38" d="100"/>
        </p:scale>
        <p:origin x="-152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734"/>
    </p:cViewPr>
  </p:sorter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defRPr sz="1200">
                <a:latin typeface="Times New Roman" pitchFamily="18" charset="0"/>
                <a:ea typeface="宋体" pitchFamily="2" charset="-122"/>
              </a:defRPr>
            </a:lvl1pPr>
          </a:lstStyle>
          <a:p>
            <a:endParaRPr lang="en-US" altLang="zh-CN"/>
          </a:p>
        </p:txBody>
      </p:sp>
      <p:sp>
        <p:nvSpPr>
          <p:cNvPr id="1689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200">
                <a:latin typeface="Times New Roman" pitchFamily="18" charset="0"/>
                <a:ea typeface="宋体" pitchFamily="2" charset="-122"/>
              </a:defRPr>
            </a:lvl1pPr>
          </a:lstStyle>
          <a:p>
            <a:endParaRPr lang="en-US" altLang="zh-CN"/>
          </a:p>
        </p:txBody>
      </p:sp>
      <p:sp>
        <p:nvSpPr>
          <p:cNvPr id="168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689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89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spcBef>
                <a:spcPct val="0"/>
              </a:spcBef>
              <a:defRPr sz="1200">
                <a:latin typeface="Times New Roman" pitchFamily="18" charset="0"/>
                <a:ea typeface="宋体" pitchFamily="2" charset="-122"/>
              </a:defRPr>
            </a:lvl1pPr>
          </a:lstStyle>
          <a:p>
            <a:endParaRPr lang="en-US" altLang="zh-CN"/>
          </a:p>
        </p:txBody>
      </p:sp>
      <p:sp>
        <p:nvSpPr>
          <p:cNvPr id="1689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defRPr sz="1200">
                <a:latin typeface="Times New Roman" pitchFamily="18" charset="0"/>
                <a:ea typeface="宋体" pitchFamily="2" charset="-122"/>
              </a:defRPr>
            </a:lvl1pPr>
          </a:lstStyle>
          <a:p>
            <a:fld id="{D8904E61-5771-4D2D-858E-6D3792584EC0}" type="slidenum">
              <a:rPr lang="en-US" altLang="zh-CN"/>
              <a:pPr/>
              <a:t>‹#›</a:t>
            </a:fld>
            <a:endParaRPr lang="en-US" altLang="zh-CN"/>
          </a:p>
        </p:txBody>
      </p:sp>
    </p:spTree>
    <p:extLst>
      <p:ext uri="{BB962C8B-B14F-4D97-AF65-F5344CB8AC3E}">
        <p14:creationId xmlns:p14="http://schemas.microsoft.com/office/powerpoint/2010/main" xmlns="" val="297945783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1EDF00-595B-4DF6-9888-DBA8EAA1AA9C}" type="slidenum">
              <a:rPr lang="en-US" altLang="zh-CN" smtClean="0"/>
              <a:pPr/>
              <a:t>1</a:t>
            </a:fld>
            <a:endParaRPr lang="en-US" altLang="zh-CN"/>
          </a:p>
        </p:txBody>
      </p:sp>
    </p:spTree>
    <p:extLst>
      <p:ext uri="{BB962C8B-B14F-4D97-AF65-F5344CB8AC3E}">
        <p14:creationId xmlns:p14="http://schemas.microsoft.com/office/powerpoint/2010/main" xmlns="" val="116188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mtClean="0"/>
              <a:t>1960s</a:t>
            </a:r>
            <a:endParaRPr lang="zh-CN" altLang="en-US"/>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17</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sz="1200" kern="1200" dirty="0" smtClean="0">
                <a:solidFill>
                  <a:schemeClr val="tx1"/>
                </a:solidFill>
                <a:latin typeface="Times New Roman" pitchFamily="18" charset="0"/>
                <a:ea typeface="宋体" pitchFamily="2" charset="-122"/>
                <a:cs typeface="+mn-cs"/>
              </a:rPr>
              <a:t>lots of books, including titles, authors, content, comments</a:t>
            </a:r>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query examples</a:t>
            </a:r>
          </a:p>
          <a:p>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content is relatively static</a:t>
            </a:r>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information need changes from time to time</a:t>
            </a:r>
          </a:p>
          <a:p>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similar to Search Engine, indexing the whole Web</a:t>
            </a:r>
          </a:p>
          <a:p>
            <a:endParaRPr kumimoji="1" lang="en-US" altLang="zh-CN"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TF IDF</a:t>
            </a:r>
          </a:p>
          <a:p>
            <a:r>
              <a:rPr kumimoji="1" lang="en-US" altLang="zh-CN" sz="1200" kern="1200" dirty="0" smtClean="0">
                <a:solidFill>
                  <a:schemeClr val="tx1"/>
                </a:solidFill>
                <a:latin typeface="Times New Roman" pitchFamily="18" charset="0"/>
                <a:ea typeface="宋体" pitchFamily="2" charset="-122"/>
                <a:cs typeface="+mn-cs"/>
              </a:rPr>
              <a:t>term</a:t>
            </a:r>
            <a:r>
              <a:rPr kumimoji="1" lang="zh-CN" altLang="en-US" sz="1200" kern="1200" dirty="0" smtClean="0">
                <a:solidFill>
                  <a:schemeClr val="tx1"/>
                </a:solidFill>
                <a:latin typeface="Times New Roman" pitchFamily="18" charset="0"/>
                <a:ea typeface="宋体" pitchFamily="2" charset="-122"/>
                <a:cs typeface="+mn-cs"/>
              </a:rPr>
              <a:t>在一个文档里出现的次数，在其余的文档里出现的次数</a:t>
            </a:r>
          </a:p>
          <a:p>
            <a:r>
              <a:rPr kumimoji="1" lang="zh-CN" altLang="en-US" sz="1200" kern="1200" dirty="0" smtClean="0">
                <a:solidFill>
                  <a:schemeClr val="tx1"/>
                </a:solidFill>
                <a:latin typeface="Times New Roman" pitchFamily="18" charset="0"/>
                <a:ea typeface="宋体" pitchFamily="2" charset="-122"/>
                <a:cs typeface="+mn-cs"/>
              </a:rPr>
              <a:t>举例：</a:t>
            </a:r>
          </a:p>
          <a:p>
            <a:r>
              <a:rPr kumimoji="1" lang="en-US" altLang="zh-CN" sz="1200" kern="1200" dirty="0" smtClean="0">
                <a:solidFill>
                  <a:schemeClr val="tx1"/>
                </a:solidFill>
                <a:latin typeface="Times New Roman" pitchFamily="18" charset="0"/>
                <a:ea typeface="宋体" pitchFamily="2" charset="-122"/>
                <a:cs typeface="+mn-cs"/>
              </a:rPr>
              <a:t>recommender systems</a:t>
            </a:r>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computers</a:t>
            </a:r>
          </a:p>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18</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CN" sz="1200" kern="1200" dirty="0" smtClean="0">
                <a:solidFill>
                  <a:schemeClr val="tx1"/>
                </a:solidFill>
                <a:latin typeface="Times New Roman" pitchFamily="18" charset="0"/>
                <a:ea typeface="宋体" pitchFamily="2" charset="-122"/>
                <a:cs typeface="+mn-cs"/>
              </a:rPr>
              <a:t>the information need, taste, and preference is relatively static</a:t>
            </a:r>
          </a:p>
          <a:p>
            <a:endParaRPr lang="en-US" altLang="zh-CN" dirty="0" smtClean="0"/>
          </a:p>
          <a:p>
            <a:r>
              <a:rPr kumimoji="1" lang="en-US" altLang="zh-CN" sz="1200" kern="1200" dirty="0" smtClean="0">
                <a:solidFill>
                  <a:schemeClr val="tx1"/>
                </a:solidFill>
                <a:latin typeface="Times New Roman" pitchFamily="18" charset="0"/>
                <a:ea typeface="宋体" pitchFamily="2" charset="-122"/>
                <a:cs typeface="+mn-cs"/>
              </a:rPr>
              <a:t>to find the items you may be interested in</a:t>
            </a:r>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or to find the items you don't like, spam detector</a:t>
            </a:r>
          </a:p>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19</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kern="1200" dirty="0" smtClean="0">
                <a:solidFill>
                  <a:schemeClr val="tx1"/>
                </a:solidFill>
                <a:latin typeface="Times New Roman" pitchFamily="18" charset="0"/>
                <a:ea typeface="宋体" pitchFamily="2" charset="-122"/>
                <a:cs typeface="+mn-cs"/>
              </a:rPr>
              <a:t>举例：高质量的某方面的文档</a:t>
            </a:r>
          </a:p>
          <a:p>
            <a:r>
              <a:rPr kumimoji="1" lang="en-US" altLang="zh-CN" sz="1200" kern="1200" dirty="0" smtClean="0">
                <a:solidFill>
                  <a:schemeClr val="tx1"/>
                </a:solidFill>
                <a:latin typeface="Times New Roman" pitchFamily="18" charset="0"/>
                <a:ea typeface="宋体" pitchFamily="2" charset="-122"/>
                <a:cs typeface="+mn-cs"/>
              </a:rPr>
              <a:t>it is easy to figure out the topic of an article, it is not easy to figure out if it matches your taste</a:t>
            </a:r>
            <a:endParaRPr kumimoji="1" lang="zh-CN" altLang="en-US" sz="1200" kern="1200" dirty="0" smtClean="0">
              <a:solidFill>
                <a:schemeClr val="tx1"/>
              </a:solidFill>
              <a:latin typeface="Times New Roman" pitchFamily="18" charset="0"/>
              <a:ea typeface="宋体" pitchFamily="2" charset="-122"/>
              <a:cs typeface="+mn-cs"/>
            </a:endParaRPr>
          </a:p>
          <a:p>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example: </a:t>
            </a:r>
            <a:r>
              <a:rPr kumimoji="1" lang="zh-CN" altLang="en-US" sz="1200" kern="1200" dirty="0" smtClean="0">
                <a:solidFill>
                  <a:schemeClr val="tx1"/>
                </a:solidFill>
                <a:latin typeface="Times New Roman" pitchFamily="18" charset="0"/>
                <a:ea typeface="宋体" pitchFamily="2" charset="-122"/>
                <a:cs typeface="+mn-cs"/>
              </a:rPr>
              <a:t>网球的例子</a:t>
            </a:r>
          </a:p>
          <a:p>
            <a:r>
              <a:rPr kumimoji="1" lang="zh-CN" altLang="en-US" sz="1200" kern="1200" dirty="0" smtClean="0">
                <a:solidFill>
                  <a:schemeClr val="tx1"/>
                </a:solidFill>
                <a:latin typeface="Times New Roman" pitchFamily="18" charset="0"/>
                <a:ea typeface="宋体" pitchFamily="2" charset="-122"/>
                <a:cs typeface="+mn-cs"/>
              </a:rPr>
              <a:t>谈恋爱的例子：女友喜欢什么，老婆问你对某某问题的观点</a:t>
            </a:r>
            <a:endParaRPr kumimoji="1" lang="en-US" altLang="zh-CN" sz="1200" kern="1200" dirty="0" smtClean="0">
              <a:solidFill>
                <a:schemeClr val="tx1"/>
              </a:solidFill>
              <a:latin typeface="Times New Roman" pitchFamily="18" charset="0"/>
              <a:ea typeface="宋体" pitchFamily="2" charset="-122"/>
              <a:cs typeface="+mn-cs"/>
            </a:endParaRPr>
          </a:p>
          <a:p>
            <a:endParaRPr kumimoji="1" lang="en-US" altLang="zh-CN" sz="1200" kern="1200" smtClean="0">
              <a:solidFill>
                <a:schemeClr val="tx1"/>
              </a:solidFill>
              <a:latin typeface="Times New Roman" pitchFamily="18" charset="0"/>
              <a:ea typeface="宋体" pitchFamily="2" charset="-122"/>
              <a:cs typeface="+mn-cs"/>
            </a:endParaRPr>
          </a:p>
          <a:p>
            <a:endParaRPr kumimoji="1" lang="en-US" altLang="zh-CN" sz="1200" kern="1200" dirty="0" smtClean="0">
              <a:solidFill>
                <a:schemeClr val="tx1"/>
              </a:solidFill>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21</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22</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23</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sz="1200" kern="1200" dirty="0" smtClean="0">
                <a:solidFill>
                  <a:schemeClr val="tx1"/>
                </a:solidFill>
                <a:latin typeface="Times New Roman" pitchFamily="18" charset="0"/>
                <a:ea typeface="宋体" pitchFamily="2" charset="-122"/>
                <a:cs typeface="+mn-cs"/>
              </a:rPr>
              <a:t>David </a:t>
            </a:r>
            <a:r>
              <a:rPr kumimoji="1" lang="en-US" altLang="zh-CN" sz="1200" kern="1200" dirty="0" err="1" smtClean="0">
                <a:solidFill>
                  <a:schemeClr val="tx1"/>
                </a:solidFill>
                <a:latin typeface="Times New Roman" pitchFamily="18" charset="0"/>
                <a:ea typeface="宋体" pitchFamily="2" charset="-122"/>
                <a:cs typeface="+mn-cs"/>
              </a:rPr>
              <a:t>Maltz</a:t>
            </a:r>
            <a:r>
              <a:rPr kumimoji="1" lang="en-US" altLang="zh-CN" sz="1200" kern="1200" dirty="0" smtClean="0">
                <a:solidFill>
                  <a:schemeClr val="tx1"/>
                </a:solidFill>
                <a:latin typeface="Times New Roman" pitchFamily="18" charset="0"/>
                <a:ea typeface="宋体" pitchFamily="2" charset="-122"/>
                <a:cs typeface="+mn-cs"/>
              </a:rPr>
              <a:t>, Kate Ehrlich: Pointing the Way: Active Collaborative Filtering. CHI 1995: 202-209</a:t>
            </a:r>
          </a:p>
          <a:p>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people served as information hubs</a:t>
            </a:r>
          </a:p>
          <a:p>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say, you should pay attention to this because you travel a lot.</a:t>
            </a:r>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joke mailing list: manual CF, use the personal opinions to forward something you would like</a:t>
            </a:r>
          </a:p>
          <a:p>
            <a:endParaRPr kumimoji="1" lang="zh-CN" altLang="en-US" sz="1200" kern="1200" dirty="0" smtClean="0">
              <a:solidFill>
                <a:schemeClr val="tx1"/>
              </a:solidFill>
              <a:latin typeface="Times New Roman" pitchFamily="18" charset="0"/>
              <a:ea typeface="宋体" pitchFamily="2" charset="-122"/>
              <a:cs typeface="+mn-cs"/>
            </a:endParaRPr>
          </a:p>
          <a:p>
            <a:endParaRPr kumimoji="1" lang="zh-CN" altLang="en-US" sz="1200" kern="1200" dirty="0" smtClean="0">
              <a:solidFill>
                <a:schemeClr val="tx1"/>
              </a:solidFill>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24</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1960s</a:t>
            </a:r>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3</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1960s</a:t>
            </a:r>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50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51</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52</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53</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54</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58</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59</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60</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62</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64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1960s</a:t>
            </a:r>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5</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65</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69</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70</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72</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73</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74</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75</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Silence is also evidence: interpreting dwell time for recommendation from psychological perspective. Peifeng Yin, Ping Luo, Wang-</a:t>
            </a:r>
            <a:r>
              <a:rPr lang="en-US" altLang="zh-CN" dirty="0" err="1" smtClean="0"/>
              <a:t>Chien</a:t>
            </a:r>
            <a:r>
              <a:rPr lang="en-US" altLang="zh-CN" dirty="0" smtClean="0"/>
              <a:t> Lee, Min Wang, KDD, 2013.</a:t>
            </a:r>
          </a:p>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76</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Silence is also evidence: interpreting dwell time for recommendation from psychological perspective. Peifeng Yin, Ping Luo, Wang-</a:t>
            </a:r>
            <a:r>
              <a:rPr lang="en-US" altLang="zh-CN" dirty="0" err="1" smtClean="0"/>
              <a:t>Chien</a:t>
            </a:r>
            <a:r>
              <a:rPr lang="en-US" altLang="zh-CN" dirty="0" smtClean="0"/>
              <a:t> Lee, Min Wang, KDD, 2013.</a:t>
            </a:r>
          </a:p>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77</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Silence is also evidence: interpreting dwell time for recommendation from psychological perspective. Peifeng Yin, Ping Luo, Wang-</a:t>
            </a:r>
            <a:r>
              <a:rPr lang="en-US" altLang="zh-CN" dirty="0" err="1" smtClean="0"/>
              <a:t>Chien</a:t>
            </a:r>
            <a:r>
              <a:rPr lang="en-US" altLang="zh-CN" dirty="0" smtClean="0"/>
              <a:t> Lee, Min Wang, KDD, 2013.</a:t>
            </a:r>
          </a:p>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78</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1960s</a:t>
            </a:r>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6</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79</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80</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81</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sz="1200" kern="1200" dirty="0" smtClean="0">
                <a:solidFill>
                  <a:schemeClr val="tx1"/>
                </a:solidFill>
                <a:latin typeface="Times New Roman" pitchFamily="18" charset="0"/>
                <a:ea typeface="宋体" pitchFamily="2" charset="-122"/>
                <a:cs typeface="+mn-cs"/>
              </a:rPr>
              <a:t>come from information reuse and persistent preferences</a:t>
            </a:r>
          </a:p>
          <a:p>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ant to find food</a:t>
            </a:r>
          </a:p>
          <a:p>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social navigation: in a building </a:t>
            </a:r>
          </a:p>
          <a:p>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cavemen, to judge whether the red and bright food is good or not</a:t>
            </a:r>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83</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84</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85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1960s</a:t>
            </a:r>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1960s</a:t>
            </a:r>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kern="1200" dirty="0" smtClean="0">
                <a:solidFill>
                  <a:schemeClr val="tx1"/>
                </a:solidFill>
                <a:latin typeface="Times New Roman" pitchFamily="18" charset="0"/>
                <a:ea typeface="宋体" pitchFamily="2" charset="-122"/>
                <a:cs typeface="+mn-cs"/>
              </a:rPr>
              <a:t>举例：高质量的某方面的文档</a:t>
            </a:r>
          </a:p>
          <a:p>
            <a:r>
              <a:rPr kumimoji="1" lang="en-US" altLang="zh-CN" sz="1200" kern="1200" dirty="0" smtClean="0">
                <a:solidFill>
                  <a:schemeClr val="tx1"/>
                </a:solidFill>
                <a:latin typeface="Times New Roman" pitchFamily="18" charset="0"/>
                <a:ea typeface="宋体" pitchFamily="2" charset="-122"/>
                <a:cs typeface="+mn-cs"/>
              </a:rPr>
              <a:t>it is easy to figure out the topic of an article, it is not easy to figure out if it matches your taste</a:t>
            </a:r>
            <a:endParaRPr kumimoji="1" lang="zh-CN" altLang="en-US" sz="1200" kern="1200" dirty="0" smtClean="0">
              <a:solidFill>
                <a:schemeClr val="tx1"/>
              </a:solidFill>
              <a:latin typeface="Times New Roman" pitchFamily="18" charset="0"/>
              <a:ea typeface="宋体" pitchFamily="2" charset="-122"/>
              <a:cs typeface="+mn-cs"/>
            </a:endParaRPr>
          </a:p>
          <a:p>
            <a:endParaRPr kumimoji="1" lang="zh-CN" altLang="en-US" sz="1200" kern="1200" dirty="0" smtClean="0">
              <a:solidFill>
                <a:schemeClr val="tx1"/>
              </a:solidFill>
              <a:latin typeface="Times New Roman" pitchFamily="18" charset="0"/>
              <a:ea typeface="宋体" pitchFamily="2" charset="-122"/>
              <a:cs typeface="+mn-cs"/>
            </a:endParaRPr>
          </a:p>
          <a:p>
            <a:r>
              <a:rPr kumimoji="1" lang="en-US" altLang="zh-CN" sz="1200" kern="1200" dirty="0" smtClean="0">
                <a:solidFill>
                  <a:schemeClr val="tx1"/>
                </a:solidFill>
                <a:latin typeface="Times New Roman" pitchFamily="18" charset="0"/>
                <a:ea typeface="宋体" pitchFamily="2" charset="-122"/>
                <a:cs typeface="+mn-cs"/>
              </a:rPr>
              <a:t>example: </a:t>
            </a:r>
            <a:r>
              <a:rPr kumimoji="1" lang="zh-CN" altLang="en-US" sz="1200" kern="1200" dirty="0" smtClean="0">
                <a:solidFill>
                  <a:schemeClr val="tx1"/>
                </a:solidFill>
                <a:latin typeface="Times New Roman" pitchFamily="18" charset="0"/>
                <a:ea typeface="宋体" pitchFamily="2" charset="-122"/>
                <a:cs typeface="+mn-cs"/>
              </a:rPr>
              <a:t>网球的例子</a:t>
            </a:r>
          </a:p>
          <a:p>
            <a:r>
              <a:rPr kumimoji="1" lang="zh-CN" altLang="en-US" sz="1200" kern="1200" dirty="0" smtClean="0">
                <a:solidFill>
                  <a:schemeClr val="tx1"/>
                </a:solidFill>
                <a:latin typeface="Times New Roman" pitchFamily="18" charset="0"/>
                <a:ea typeface="宋体" pitchFamily="2" charset="-122"/>
                <a:cs typeface="+mn-cs"/>
              </a:rPr>
              <a:t>谈恋爱的例子：女友喜欢什么，老婆问你对某某问题的观点</a:t>
            </a:r>
            <a:endParaRPr kumimoji="1" lang="en-US" altLang="zh-CN" sz="1200" kern="1200" dirty="0" smtClean="0">
              <a:solidFill>
                <a:schemeClr val="tx1"/>
              </a:solidFill>
              <a:latin typeface="Times New Roman" pitchFamily="18" charset="0"/>
              <a:ea typeface="宋体" pitchFamily="2" charset="-122"/>
              <a:cs typeface="+mn-cs"/>
            </a:endParaRPr>
          </a:p>
          <a:p>
            <a:endParaRPr kumimoji="1" lang="en-US" altLang="zh-CN" sz="1200" kern="1200" dirty="0" smtClean="0">
              <a:solidFill>
                <a:schemeClr val="tx1"/>
              </a:solidFill>
              <a:latin typeface="Times New Roman" pitchFamily="18" charset="0"/>
              <a:ea typeface="宋体" pitchFamily="2" charset="-122"/>
              <a:cs typeface="+mn-cs"/>
            </a:endParaRPr>
          </a:p>
          <a:p>
            <a:endParaRPr kumimoji="1" lang="en-US" altLang="zh-CN" sz="1200" kern="1200" dirty="0" smtClean="0">
              <a:solidFill>
                <a:schemeClr val="tx1"/>
              </a:solidFill>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8904E61-5771-4D2D-858E-6D3792584EC0}" type="slidenum">
              <a:rPr lang="en-US" altLang="zh-CN" smtClean="0"/>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D13FC82-FDDB-49B5-8774-32C963696150}" type="slidenum">
              <a:rPr lang="en-US" altLang="zh-CN"/>
              <a:pPr/>
              <a:t>‹#›</a:t>
            </a:fld>
            <a:endParaRPr lang="en-US" altLang="zh-CN"/>
          </a:p>
        </p:txBody>
      </p:sp>
    </p:spTree>
    <p:extLst>
      <p:ext uri="{BB962C8B-B14F-4D97-AF65-F5344CB8AC3E}">
        <p14:creationId xmlns:p14="http://schemas.microsoft.com/office/powerpoint/2010/main" xmlns="" val="1713996061"/>
      </p:ext>
    </p:extLst>
  </p:cSld>
  <p:clrMapOvr>
    <a:masterClrMapping/>
  </p:clrMapOvr>
  <p:transition spd="med">
    <p:pull dir="l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9C8F61D-4376-4147-B2D7-332A4136092D}" type="slidenum">
              <a:rPr lang="en-US" altLang="zh-CN"/>
              <a:pPr/>
              <a:t>‹#›</a:t>
            </a:fld>
            <a:endParaRPr lang="en-US" altLang="zh-CN"/>
          </a:p>
        </p:txBody>
      </p:sp>
    </p:spTree>
    <p:extLst>
      <p:ext uri="{BB962C8B-B14F-4D97-AF65-F5344CB8AC3E}">
        <p14:creationId xmlns:p14="http://schemas.microsoft.com/office/powerpoint/2010/main" xmlns="" val="2813379874"/>
      </p:ext>
    </p:extLst>
  </p:cSld>
  <p:clrMapOvr>
    <a:masterClrMapping/>
  </p:clrMapOvr>
  <p:transition spd="med">
    <p:pull dir="l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2E2DF00-DA3C-42B4-A6F7-26CBB657DDED}" type="slidenum">
              <a:rPr lang="en-US" altLang="zh-CN"/>
              <a:pPr/>
              <a:t>‹#›</a:t>
            </a:fld>
            <a:endParaRPr lang="en-US" altLang="zh-CN"/>
          </a:p>
        </p:txBody>
      </p:sp>
    </p:spTree>
    <p:extLst>
      <p:ext uri="{BB962C8B-B14F-4D97-AF65-F5344CB8AC3E}">
        <p14:creationId xmlns:p14="http://schemas.microsoft.com/office/powerpoint/2010/main" xmlns="" val="1547756584"/>
      </p:ext>
    </p:extLst>
  </p:cSld>
  <p:clrMapOvr>
    <a:masterClrMapping/>
  </p:clrMapOvr>
  <p:transition spd="med">
    <p:pull dir="l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7C3FBA85-63EF-4392-B3E5-388C03B0C767}" type="slidenum">
              <a:rPr lang="en-US" altLang="zh-CN"/>
              <a:pPr/>
              <a:t>‹#›</a:t>
            </a:fld>
            <a:endParaRPr lang="en-US" altLang="zh-CN"/>
          </a:p>
        </p:txBody>
      </p:sp>
    </p:spTree>
    <p:extLst>
      <p:ext uri="{BB962C8B-B14F-4D97-AF65-F5344CB8AC3E}">
        <p14:creationId xmlns:p14="http://schemas.microsoft.com/office/powerpoint/2010/main" xmlns="" val="2614363778"/>
      </p:ext>
    </p:extLst>
  </p:cSld>
  <p:clrMapOvr>
    <a:masterClrMapping/>
  </p:clrMapOvr>
  <p:transition spd="med">
    <p:pull dir="ld"/>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133600" cy="476250"/>
          </a:xfrm>
        </p:spPr>
        <p:txBody>
          <a:bodyPr/>
          <a:lstStyle>
            <a:lvl1pPr>
              <a:defRPr/>
            </a:lvl1pPr>
          </a:lstStyle>
          <a:p>
            <a:fld id="{00443DEA-2D14-4615-8F06-B270994849E3}" type="slidenum">
              <a:rPr lang="en-US" altLang="zh-CN"/>
              <a:pPr/>
              <a:t>‹#›</a:t>
            </a:fld>
            <a:endParaRPr lang="en-US" altLang="zh-CN"/>
          </a:p>
        </p:txBody>
      </p:sp>
    </p:spTree>
    <p:extLst>
      <p:ext uri="{BB962C8B-B14F-4D97-AF65-F5344CB8AC3E}">
        <p14:creationId xmlns:p14="http://schemas.microsoft.com/office/powerpoint/2010/main" xmlns="" val="3412645903"/>
      </p:ext>
    </p:extLst>
  </p:cSld>
  <p:clrMapOvr>
    <a:masterClrMapping/>
  </p:clrMapOvr>
  <p:transition spd="med">
    <p:pull dir="ld"/>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C6997F59-18E5-4AC3-A785-F6D49522544F}" type="slidenum">
              <a:rPr lang="en-US" altLang="zh-CN"/>
              <a:pPr/>
              <a:t>‹#›</a:t>
            </a:fld>
            <a:endParaRPr lang="en-US" altLang="zh-CN"/>
          </a:p>
        </p:txBody>
      </p:sp>
    </p:spTree>
    <p:extLst>
      <p:ext uri="{BB962C8B-B14F-4D97-AF65-F5344CB8AC3E}">
        <p14:creationId xmlns:p14="http://schemas.microsoft.com/office/powerpoint/2010/main" xmlns="" val="4238115119"/>
      </p:ext>
    </p:extLst>
  </p:cSld>
  <p:clrMapOvr>
    <a:masterClrMapping/>
  </p:clrMapOvr>
  <p:transition spd="med">
    <p:pull dir="ld"/>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FD0DDD4C-A560-4E64-9230-1C29B58E8177}" type="slidenum">
              <a:rPr lang="en-US" altLang="zh-CN"/>
              <a:pPr/>
              <a:t>‹#›</a:t>
            </a:fld>
            <a:endParaRPr lang="en-US" altLang="zh-CN"/>
          </a:p>
        </p:txBody>
      </p:sp>
    </p:spTree>
    <p:extLst>
      <p:ext uri="{BB962C8B-B14F-4D97-AF65-F5344CB8AC3E}">
        <p14:creationId xmlns:p14="http://schemas.microsoft.com/office/powerpoint/2010/main" xmlns="" val="1003570040"/>
      </p:ext>
    </p:extLst>
  </p:cSld>
  <p:clrMapOvr>
    <a:masterClrMapping/>
  </p:clrMapOvr>
  <p:transition spd="med">
    <p:pull dir="l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2"/>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09146ED-F82D-4325-8D84-FFEC60261B23}" type="slidenum">
              <a:rPr lang="en-US" altLang="zh-CN"/>
              <a:pPr/>
              <a:t>‹#›</a:t>
            </a:fld>
            <a:endParaRPr lang="en-US" altLang="zh-CN"/>
          </a:p>
        </p:txBody>
      </p:sp>
    </p:spTree>
    <p:extLst>
      <p:ext uri="{BB962C8B-B14F-4D97-AF65-F5344CB8AC3E}">
        <p14:creationId xmlns:p14="http://schemas.microsoft.com/office/powerpoint/2010/main" xmlns="" val="527003744"/>
      </p:ext>
    </p:extLst>
  </p:cSld>
  <p:clrMapOvr>
    <a:masterClrMapping/>
  </p:clrMapOvr>
  <p:transition spd="med">
    <p:pull dir="l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638A0F9-2657-463A-94BD-8851C2F5F515}" type="slidenum">
              <a:rPr lang="en-US" altLang="zh-CN"/>
              <a:pPr/>
              <a:t>‹#›</a:t>
            </a:fld>
            <a:endParaRPr lang="en-US" altLang="zh-CN"/>
          </a:p>
        </p:txBody>
      </p:sp>
    </p:spTree>
    <p:extLst>
      <p:ext uri="{BB962C8B-B14F-4D97-AF65-F5344CB8AC3E}">
        <p14:creationId xmlns:p14="http://schemas.microsoft.com/office/powerpoint/2010/main" xmlns="" val="4039102691"/>
      </p:ext>
    </p:extLst>
  </p:cSld>
  <p:clrMapOvr>
    <a:masterClrMapping/>
  </p:clrMapOvr>
  <p:transition spd="med">
    <p:pull dir="l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C6C0040-5B0C-4630-9ECA-1CD533A2BFF9}" type="slidenum">
              <a:rPr lang="en-US" altLang="zh-CN"/>
              <a:pPr/>
              <a:t>‹#›</a:t>
            </a:fld>
            <a:endParaRPr lang="en-US" altLang="zh-CN"/>
          </a:p>
        </p:txBody>
      </p:sp>
    </p:spTree>
    <p:extLst>
      <p:ext uri="{BB962C8B-B14F-4D97-AF65-F5344CB8AC3E}">
        <p14:creationId xmlns:p14="http://schemas.microsoft.com/office/powerpoint/2010/main" xmlns="" val="2000349065"/>
      </p:ext>
    </p:extLst>
  </p:cSld>
  <p:clrMapOvr>
    <a:masterClrMapping/>
  </p:clrMapOvr>
  <p:transition spd="med">
    <p:pull dir="l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2DC41275-CB0A-431C-9C6C-DE9114D9ABBE}" type="slidenum">
              <a:rPr lang="en-US" altLang="zh-CN"/>
              <a:pPr/>
              <a:t>‹#›</a:t>
            </a:fld>
            <a:endParaRPr lang="en-US" altLang="zh-CN"/>
          </a:p>
        </p:txBody>
      </p:sp>
    </p:spTree>
    <p:extLst>
      <p:ext uri="{BB962C8B-B14F-4D97-AF65-F5344CB8AC3E}">
        <p14:creationId xmlns:p14="http://schemas.microsoft.com/office/powerpoint/2010/main" xmlns="" val="587106278"/>
      </p:ext>
    </p:extLst>
  </p:cSld>
  <p:clrMapOvr>
    <a:masterClrMapping/>
  </p:clrMapOvr>
  <p:transition spd="med">
    <p:pull dir="l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722B9E28-8BA2-4F52-9AA2-B65412F8A75B}" type="slidenum">
              <a:rPr lang="en-US" altLang="zh-CN"/>
              <a:pPr/>
              <a:t>‹#›</a:t>
            </a:fld>
            <a:endParaRPr lang="en-US" altLang="zh-CN"/>
          </a:p>
        </p:txBody>
      </p:sp>
    </p:spTree>
    <p:extLst>
      <p:ext uri="{BB962C8B-B14F-4D97-AF65-F5344CB8AC3E}">
        <p14:creationId xmlns:p14="http://schemas.microsoft.com/office/powerpoint/2010/main" xmlns="" val="1197615757"/>
      </p:ext>
    </p:extLst>
  </p:cSld>
  <p:clrMapOvr>
    <a:masterClrMapping/>
  </p:clrMapOvr>
  <p:transition spd="med">
    <p:pull dir="l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255DE0FB-053A-4747-8848-0061DD0EEC34}" type="slidenum">
              <a:rPr lang="en-US" altLang="zh-CN"/>
              <a:pPr/>
              <a:t>‹#›</a:t>
            </a:fld>
            <a:endParaRPr lang="en-US" altLang="zh-CN"/>
          </a:p>
        </p:txBody>
      </p:sp>
    </p:spTree>
    <p:extLst>
      <p:ext uri="{BB962C8B-B14F-4D97-AF65-F5344CB8AC3E}">
        <p14:creationId xmlns:p14="http://schemas.microsoft.com/office/powerpoint/2010/main" xmlns="" val="3292723718"/>
      </p:ext>
    </p:extLst>
  </p:cSld>
  <p:clrMapOvr>
    <a:masterClrMapping/>
  </p:clrMapOvr>
  <p:transition spd="med">
    <p:pull dir="l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8D6F352-9D48-4136-A268-6B5EB8CE44B0}" type="slidenum">
              <a:rPr lang="en-US" altLang="zh-CN"/>
              <a:pPr/>
              <a:t>‹#›</a:t>
            </a:fld>
            <a:endParaRPr lang="en-US" altLang="zh-CN"/>
          </a:p>
        </p:txBody>
      </p:sp>
    </p:spTree>
    <p:extLst>
      <p:ext uri="{BB962C8B-B14F-4D97-AF65-F5344CB8AC3E}">
        <p14:creationId xmlns:p14="http://schemas.microsoft.com/office/powerpoint/2010/main" xmlns="" val="2848820343"/>
      </p:ext>
    </p:extLst>
  </p:cSld>
  <p:clrMapOvr>
    <a:masterClrMapping/>
  </p:clrMapOvr>
  <p:transition spd="med">
    <p:pull dir="l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35394BC-47B0-4DED-A67C-AF01BE773EB3}" type="slidenum">
              <a:rPr lang="en-US" altLang="zh-CN"/>
              <a:pPr/>
              <a:t>‹#›</a:t>
            </a:fld>
            <a:endParaRPr lang="en-US" altLang="zh-CN"/>
          </a:p>
        </p:txBody>
      </p:sp>
    </p:spTree>
    <p:extLst>
      <p:ext uri="{BB962C8B-B14F-4D97-AF65-F5344CB8AC3E}">
        <p14:creationId xmlns:p14="http://schemas.microsoft.com/office/powerpoint/2010/main" xmlns="" val="566627891"/>
      </p:ext>
    </p:extLst>
  </p:cSld>
  <p:clrMapOvr>
    <a:masterClrMapping/>
  </p:clrMapOvr>
  <p:transition spd="med">
    <p:pull dir="l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33997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33997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defRPr kumimoji="0" sz="1400">
                <a:ea typeface="+mn-ea"/>
              </a:defRPr>
            </a:lvl1pPr>
          </a:lstStyle>
          <a:p>
            <a:endParaRPr lang="en-US" altLang="zh-CN"/>
          </a:p>
        </p:txBody>
      </p:sp>
      <p:sp>
        <p:nvSpPr>
          <p:cNvPr id="33997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0"/>
              </a:spcBef>
              <a:defRPr kumimoji="0" sz="1400">
                <a:ea typeface="+mn-ea"/>
              </a:defRPr>
            </a:lvl1pPr>
          </a:lstStyle>
          <a:p>
            <a:endParaRPr lang="en-US" altLang="zh-CN"/>
          </a:p>
        </p:txBody>
      </p:sp>
      <p:sp>
        <p:nvSpPr>
          <p:cNvPr id="33997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kumimoji="0" sz="1400">
                <a:ea typeface="+mn-ea"/>
              </a:defRPr>
            </a:lvl1pPr>
          </a:lstStyle>
          <a:p>
            <a:fld id="{F5193339-0CFC-4F11-85B6-906364A17A6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Lst>
  <p:transition spd="med">
    <p:pull dir="ld"/>
  </p:transition>
  <p:timing>
    <p:tnLst>
      <p:par>
        <p:cTn id="1" dur="indefinite" restart="never" nodeType="tmRoot"/>
      </p:par>
    </p:tnLst>
  </p:timing>
  <p:hf hdr="0" ftr="0" dt="0"/>
  <p:txStyles>
    <p:titleStyle>
      <a:lvl1pPr algn="ctr" rtl="0" fontAlgn="base">
        <a:spcBef>
          <a:spcPct val="0"/>
        </a:spcBef>
        <a:spcAft>
          <a:spcPct val="0"/>
        </a:spcAft>
        <a:defRPr sz="4400">
          <a:solidFill>
            <a:schemeClr val="tx2"/>
          </a:solidFill>
          <a:latin typeface="方正姚体" pitchFamily="2" charset="-122"/>
          <a:ea typeface="方正姚体" pitchFamily="2" charset="-122"/>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2600" b="1">
          <a:solidFill>
            <a:schemeClr val="tx1"/>
          </a:solidFill>
          <a:latin typeface="幼圆" pitchFamily="49" charset="-122"/>
          <a:ea typeface="幼圆" pitchFamily="49" charset="-122"/>
          <a:cs typeface="+mn-cs"/>
        </a:defRPr>
      </a:lvl1pPr>
      <a:lvl2pPr marL="742950" indent="-285750" algn="l" rtl="0" fontAlgn="base">
        <a:spcBef>
          <a:spcPct val="20000"/>
        </a:spcBef>
        <a:spcAft>
          <a:spcPct val="0"/>
        </a:spcAft>
        <a:buChar char="–"/>
        <a:defRPr sz="2400" b="1">
          <a:solidFill>
            <a:schemeClr val="tx1"/>
          </a:solidFill>
          <a:latin typeface="仿宋_GB2312" pitchFamily="49" charset="-122"/>
          <a:ea typeface="仿宋_GB2312" pitchFamily="49" charset="-122"/>
        </a:defRPr>
      </a:lvl2pPr>
      <a:lvl3pPr marL="1143000" indent="-228600" algn="l" rtl="0" fontAlgn="base">
        <a:spcBef>
          <a:spcPct val="20000"/>
        </a:spcBef>
        <a:spcAft>
          <a:spcPct val="0"/>
        </a:spcAft>
        <a:buChar char="•"/>
        <a:defRPr sz="2200">
          <a:solidFill>
            <a:schemeClr val="tx1"/>
          </a:solidFill>
          <a:latin typeface="仿宋_GB2312" pitchFamily="49" charset="-122"/>
          <a:ea typeface="仿宋_GB2312" pitchFamily="49" charset="-122"/>
        </a:defRPr>
      </a:lvl3pPr>
      <a:lvl4pPr marL="1600200" indent="-228600" algn="l" rtl="0" fontAlgn="base">
        <a:spcBef>
          <a:spcPct val="20000"/>
        </a:spcBef>
        <a:spcAft>
          <a:spcPct val="0"/>
        </a:spcAft>
        <a:buChar char="–"/>
        <a:defRPr sz="2000">
          <a:solidFill>
            <a:schemeClr val="tx1"/>
          </a:solidFill>
          <a:latin typeface="仿宋_GB2312" pitchFamily="49" charset="-122"/>
          <a:ea typeface="仿宋_GB2312" pitchFamily="49" charset="-122"/>
        </a:defRPr>
      </a:lvl4pPr>
      <a:lvl5pPr marL="2057400" indent="-228600" algn="l" rtl="0" fontAlgn="base">
        <a:spcBef>
          <a:spcPct val="20000"/>
        </a:spcBef>
        <a:spcAft>
          <a:spcPct val="0"/>
        </a:spcAft>
        <a:buChar char="»"/>
        <a:defRPr sz="2000">
          <a:solidFill>
            <a:schemeClr val="tx1"/>
          </a:solidFill>
          <a:latin typeface="仿宋_GB2312" pitchFamily="49" charset="-122"/>
          <a:ea typeface="仿宋_GB2312"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614363" y="1166887"/>
            <a:ext cx="7772400" cy="1470025"/>
          </a:xfrm>
        </p:spPr>
        <p:txBody>
          <a:bodyPr/>
          <a:lstStyle/>
          <a:p>
            <a:pPr eaLnBrk="1" hangingPunct="1"/>
            <a:r>
              <a:rPr lang="en-US" altLang="zh-CN" sz="7200" dirty="0" smtClean="0">
                <a:solidFill>
                  <a:srgbClr val="FF0000"/>
                </a:solidFill>
                <a:ea typeface="隶书" pitchFamily="49" charset="-122"/>
              </a:rPr>
              <a:t>Recommender Systems</a:t>
            </a:r>
            <a:endParaRPr lang="zh-CN" altLang="en-US" sz="7200" dirty="0" smtClean="0">
              <a:solidFill>
                <a:srgbClr val="FF0000"/>
              </a:solidFill>
              <a:ea typeface="隶书" pitchFamily="49" charset="-122"/>
            </a:endParaRPr>
          </a:p>
        </p:txBody>
      </p:sp>
      <p:sp>
        <p:nvSpPr>
          <p:cNvPr id="12292" name="Rectangle 4"/>
          <p:cNvSpPr>
            <a:spLocks noChangeArrowheads="1"/>
          </p:cNvSpPr>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zh-CN" sz="1400"/>
          </a:p>
        </p:txBody>
      </p:sp>
      <p:sp>
        <p:nvSpPr>
          <p:cNvPr id="12293" name="Rectangle 6"/>
          <p:cNvSpPr>
            <a:spLocks noChangeArrowheads="1"/>
          </p:cNvSpPr>
          <p:nvPr/>
        </p:nvSpPr>
        <p:spPr bwMode="auto">
          <a:xfrm>
            <a:off x="2303463" y="5437188"/>
            <a:ext cx="446405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20000"/>
              </a:spcBef>
            </a:pPr>
            <a:r>
              <a:rPr lang="en-US" altLang="zh-CN" sz="2000" smtClean="0">
                <a:solidFill>
                  <a:srgbClr val="7030A0"/>
                </a:solidFill>
                <a:latin typeface="微软雅黑" pitchFamily="34" charset="-122"/>
                <a:ea typeface="微软雅黑" pitchFamily="34" charset="-122"/>
              </a:rPr>
              <a:t>Autumn </a:t>
            </a:r>
            <a:r>
              <a:rPr lang="zh-CN" altLang="zh-CN" sz="2000" smtClean="0">
                <a:solidFill>
                  <a:srgbClr val="7030A0"/>
                </a:solidFill>
                <a:latin typeface="微软雅黑" pitchFamily="34" charset="-122"/>
                <a:ea typeface="微软雅黑" pitchFamily="34" charset="-122"/>
              </a:rPr>
              <a:t>20</a:t>
            </a:r>
            <a:r>
              <a:rPr lang="en-US" altLang="zh-CN" sz="2000" dirty="0" smtClean="0">
                <a:solidFill>
                  <a:srgbClr val="7030A0"/>
                </a:solidFill>
                <a:latin typeface="微软雅黑" pitchFamily="34" charset="-122"/>
                <a:ea typeface="微软雅黑" pitchFamily="34" charset="-122"/>
              </a:rPr>
              <a:t>16</a:t>
            </a:r>
            <a:endParaRPr lang="zh-CN" altLang="en-US" b="1" u="sng" dirty="0">
              <a:solidFill>
                <a:srgbClr val="FF3300"/>
              </a:solidFill>
            </a:endParaRPr>
          </a:p>
        </p:txBody>
      </p:sp>
      <p:pic>
        <p:nvPicPr>
          <p:cNvPr id="12295" name="Picture 10" descr="http://t0.gstatic.com/images?q=tbn:ANd9GcS2nkzKA1a7Gv7tUBOyjAAinRnB9uH0Ke8gN-dHZZTpb9GsDhq6qA"/>
          <p:cNvPicPr>
            <a:picLocks noChangeAspect="1" noChangeArrowheads="1"/>
          </p:cNvPicPr>
          <p:nvPr/>
        </p:nvPicPr>
        <p:blipFill>
          <a:blip r:embed="rId3" cstate="print">
            <a:extLst>
              <a:ext uri="{28A0092B-C50C-407E-A947-70E740481C1C}">
                <a14:useLocalDpi xmlns:a14="http://schemas.microsoft.com/office/drawing/2010/main" xmlns="" val="0"/>
              </a:ext>
            </a:extLst>
          </a:blip>
          <a:srcRect l="7700" t="6602" r="11195" b="27930"/>
          <a:stretch>
            <a:fillRect/>
          </a:stretch>
        </p:blipFill>
        <p:spPr bwMode="auto">
          <a:xfrm>
            <a:off x="7689850" y="33338"/>
            <a:ext cx="1436688" cy="168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6" name="Picture 12" descr="http://t0.gstatic.com/images?q=tbn:ANd9GcRRQAKLygWTUPr319LaczMNk7p0HnnI9ny4pmRYbLfehk96IrP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4925" y="34925"/>
            <a:ext cx="1457325" cy="170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矩形 1"/>
          <p:cNvSpPr/>
          <p:nvPr/>
        </p:nvSpPr>
        <p:spPr>
          <a:xfrm>
            <a:off x="2807804" y="4725144"/>
            <a:ext cx="3619902" cy="523220"/>
          </a:xfrm>
          <a:prstGeom prst="rect">
            <a:avLst/>
          </a:prstGeom>
        </p:spPr>
        <p:txBody>
          <a:bodyPr wrap="none">
            <a:spAutoFit/>
          </a:bodyPr>
          <a:lstStyle/>
          <a:p>
            <a:pPr>
              <a:defRPr/>
            </a:pPr>
            <a:r>
              <a:rPr lang="zh-CN" altLang="en-US" sz="2800" dirty="0" smtClean="0">
                <a:effectLst>
                  <a:outerShdw blurRad="38100" dist="38100" dir="2700000" algn="tl">
                    <a:srgbClr val="000000">
                      <a:alpha val="43137"/>
                    </a:srgbClr>
                  </a:outerShdw>
                </a:effectLst>
                <a:latin typeface="微软雅黑" pitchFamily="34" charset="-122"/>
                <a:ea typeface="微软雅黑" pitchFamily="34" charset="-122"/>
              </a:rPr>
              <a:t>罗平  </a:t>
            </a:r>
            <a:r>
              <a:rPr lang="en-US" altLang="zh-CN" sz="2800" dirty="0" smtClean="0">
                <a:effectLst>
                  <a:outerShdw blurRad="38100" dist="38100" dir="2700000" algn="tl">
                    <a:srgbClr val="000000">
                      <a:alpha val="43137"/>
                    </a:srgbClr>
                  </a:outerShdw>
                </a:effectLst>
                <a:latin typeface="微软雅黑" pitchFamily="34" charset="-122"/>
                <a:ea typeface="微软雅黑" pitchFamily="34" charset="-122"/>
              </a:rPr>
              <a:t>luop@ict.ac.cn</a:t>
            </a:r>
            <a:endParaRPr lang="zh-CN" altLang="en-US" sz="2800" dirty="0">
              <a:latin typeface="微软雅黑" pitchFamily="34" charset="-122"/>
              <a:ea typeface="微软雅黑" pitchFamily="34" charset="-122"/>
            </a:endParaRPr>
          </a:p>
        </p:txBody>
      </p:sp>
      <p:pic>
        <p:nvPicPr>
          <p:cNvPr id="514050" name="Picture 2" descr="http://www.ict.cas.cn/images/cnplogo.jpg"/>
          <p:cNvPicPr>
            <a:picLocks noChangeAspect="1" noChangeArrowheads="1"/>
          </p:cNvPicPr>
          <p:nvPr/>
        </p:nvPicPr>
        <p:blipFill>
          <a:blip r:embed="rId5" cstate="print"/>
          <a:srcRect/>
          <a:stretch>
            <a:fillRect/>
          </a:stretch>
        </p:blipFill>
        <p:spPr bwMode="auto">
          <a:xfrm>
            <a:off x="2771800" y="3573016"/>
            <a:ext cx="3438525" cy="571501"/>
          </a:xfrm>
          <a:prstGeom prst="rect">
            <a:avLst/>
          </a:prstGeom>
          <a:noFill/>
        </p:spPr>
      </p:pic>
      <p:sp>
        <p:nvSpPr>
          <p:cNvPr id="10" name="副标题 9"/>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xmlns="" val="4163623214"/>
      </p:ext>
    </p:extLst>
  </p:cSld>
  <p:clrMapOvr>
    <a:masterClrMapping/>
  </p:clrMapOvr>
  <p:transition spd="med">
    <p:pull dir="l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lstStyle/>
          <a:p>
            <a:pPr algn="l"/>
            <a:r>
              <a:rPr lang="en-US" altLang="zh-CN" b="1" dirty="0" smtClean="0">
                <a:solidFill>
                  <a:srgbClr val="C00000"/>
                </a:solidFill>
                <a:latin typeface="Times New Roman" pitchFamily="18" charset="0"/>
                <a:cs typeface="Times New Roman" pitchFamily="18" charset="0"/>
              </a:rPr>
              <a:t>Course Scope</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052736"/>
            <a:ext cx="8229600" cy="4525963"/>
          </a:xfrm>
        </p:spPr>
        <p:txBody>
          <a:bodyPr/>
          <a:lstStyle/>
          <a:p>
            <a:r>
              <a:rPr lang="en-US" altLang="zh-CN" sz="3200" dirty="0" smtClean="0">
                <a:latin typeface="Times New Roman" pitchFamily="18" charset="0"/>
                <a:cs typeface="Times New Roman" pitchFamily="18" charset="0"/>
              </a:rPr>
              <a:t>Broad Overview of Recommendation Techniques </a:t>
            </a:r>
          </a:p>
          <a:p>
            <a:pPr lvl="1"/>
            <a:r>
              <a:rPr lang="en-US" altLang="zh-CN" sz="3000" dirty="0" smtClean="0">
                <a:latin typeface="Times New Roman" pitchFamily="18" charset="0"/>
                <a:cs typeface="Times New Roman" pitchFamily="18" charset="0"/>
              </a:rPr>
              <a:t>Algorithms</a:t>
            </a:r>
            <a:endParaRPr lang="en-US" altLang="zh-CN" sz="2800" dirty="0" smtClean="0">
              <a:latin typeface="Times New Roman" pitchFamily="18" charset="0"/>
              <a:cs typeface="Times New Roman" pitchFamily="18" charset="0"/>
            </a:endParaRPr>
          </a:p>
          <a:p>
            <a:pPr lvl="2"/>
            <a:r>
              <a:rPr lang="en-US" altLang="zh-CN" sz="2800" dirty="0" smtClean="0">
                <a:latin typeface="Times New Roman" pitchFamily="18" charset="0"/>
                <a:cs typeface="Times New Roman" pitchFamily="18" charset="0"/>
              </a:rPr>
              <a:t>Non-personalized, content-based </a:t>
            </a:r>
          </a:p>
          <a:p>
            <a:pPr lvl="2"/>
            <a:r>
              <a:rPr lang="en-US" altLang="zh-CN" sz="2800" dirty="0" smtClean="0">
                <a:latin typeface="Times New Roman" pitchFamily="18" charset="0"/>
                <a:cs typeface="Times New Roman" pitchFamily="18" charset="0"/>
              </a:rPr>
              <a:t>Emphasis on personalized</a:t>
            </a:r>
          </a:p>
          <a:p>
            <a:pPr lvl="2"/>
            <a:r>
              <a:rPr lang="en-US" altLang="zh-CN" sz="2800" dirty="0" smtClean="0">
                <a:latin typeface="Times New Roman" pitchFamily="18" charset="0"/>
                <a:cs typeface="Times New Roman" pitchFamily="18" charset="0"/>
              </a:rPr>
              <a:t>Their drawbacks</a:t>
            </a:r>
            <a:r>
              <a:rPr lang="en-US" altLang="zh-CN" sz="2800" dirty="0" smtClean="0"/>
              <a:t> </a:t>
            </a:r>
          </a:p>
          <a:p>
            <a:pPr lvl="1"/>
            <a:r>
              <a:rPr lang="en-US" altLang="zh-CN" sz="3000" dirty="0" smtClean="0">
                <a:latin typeface="Times New Roman" pitchFamily="18" charset="0"/>
                <a:cs typeface="Times New Roman" pitchFamily="18" charset="0"/>
              </a:rPr>
              <a:t>Added topics/enrichment around interaction and design or recommender systems</a:t>
            </a:r>
          </a:p>
          <a:p>
            <a:pPr lvl="1"/>
            <a:r>
              <a:rPr lang="en-US" altLang="zh-CN" sz="3000" dirty="0" smtClean="0">
                <a:latin typeface="Times New Roman" pitchFamily="18" charset="0"/>
                <a:cs typeface="Times New Roman" pitchFamily="18" charset="0"/>
              </a:rPr>
              <a:t>Goal is to provide solid algorithmic core with extensive awareness of related topics</a:t>
            </a:r>
          </a:p>
          <a:p>
            <a:pPr lvl="1"/>
            <a:r>
              <a:rPr lang="en-US" altLang="zh-CN" sz="3000" dirty="0" smtClean="0">
                <a:latin typeface="Times New Roman" pitchFamily="18" charset="0"/>
                <a:cs typeface="Times New Roman" pitchFamily="18" charset="0"/>
              </a:rPr>
              <a:t>Enhance your experiences in research</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10</a:t>
            </a:fld>
            <a:endParaRPr lang="en-US" altLang="zh-CN"/>
          </a:p>
        </p:txBody>
      </p:sp>
    </p:spTree>
  </p:cSld>
  <p:clrMapOvr>
    <a:masterClrMapping/>
  </p:clrMapOvr>
  <p:transition spd="med">
    <p:pull dir="l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Course Objective</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Benefits to</a:t>
            </a:r>
          </a:p>
          <a:p>
            <a:pPr lvl="1"/>
            <a:r>
              <a:rPr lang="en-US" altLang="zh-CN" sz="3000" dirty="0" smtClean="0">
                <a:latin typeface="Times New Roman" pitchFamily="18" charset="0"/>
                <a:cs typeface="Times New Roman" pitchFamily="18" charset="0"/>
              </a:rPr>
              <a:t>Program developers for RS</a:t>
            </a:r>
          </a:p>
          <a:p>
            <a:pPr lvl="1"/>
            <a:r>
              <a:rPr lang="en-US" altLang="zh-CN" sz="3000" dirty="0" smtClean="0">
                <a:latin typeface="Times New Roman" pitchFamily="18" charset="0"/>
                <a:cs typeface="Times New Roman" pitchFamily="18" charset="0"/>
              </a:rPr>
              <a:t>Research people in RS</a:t>
            </a:r>
          </a:p>
          <a:p>
            <a:pPr lvl="1"/>
            <a:r>
              <a:rPr lang="en-US" altLang="zh-CN" sz="3000" dirty="0" smtClean="0">
                <a:latin typeface="Times New Roman" pitchFamily="18" charset="0"/>
                <a:cs typeface="Times New Roman" pitchFamily="18" charset="0"/>
              </a:rPr>
              <a:t>Product managers in RS</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11</a:t>
            </a:fld>
            <a:endParaRPr lang="en-US" altLang="zh-CN"/>
          </a:p>
        </p:txBody>
      </p:sp>
    </p:spTree>
  </p:cSld>
  <p:clrMapOvr>
    <a:masterClrMapping/>
  </p:clrMapOvr>
  <p:transition spd="med">
    <p:pull dir="l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Course Time</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5 nights</a:t>
            </a:r>
          </a:p>
          <a:p>
            <a:r>
              <a:rPr lang="en-US" altLang="zh-CN" sz="3200" dirty="0" smtClean="0">
                <a:latin typeface="Times New Roman" pitchFamily="18" charset="0"/>
                <a:cs typeface="Times New Roman" pitchFamily="18" charset="0"/>
              </a:rPr>
              <a:t>2 nights for the first two weeks</a:t>
            </a:r>
          </a:p>
          <a:p>
            <a:r>
              <a:rPr lang="en-US" altLang="zh-CN" sz="3200" dirty="0" smtClean="0">
                <a:latin typeface="Times New Roman" pitchFamily="18" charset="0"/>
                <a:cs typeface="Times New Roman" pitchFamily="18" charset="0"/>
              </a:rPr>
              <a:t>1 night for the last week</a:t>
            </a:r>
            <a:endParaRPr lang="en-US" altLang="zh-CN" sz="30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12</a:t>
            </a:fld>
            <a:endParaRPr lang="en-US" altLang="zh-CN"/>
          </a:p>
        </p:txBody>
      </p:sp>
    </p:spTree>
  </p:cSld>
  <p:clrMapOvr>
    <a:masterClrMapping/>
  </p:clrMapOvr>
  <p:transition spd="med">
    <p:pull dir="l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Grading</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Show for the assignments (30%)</a:t>
            </a:r>
          </a:p>
          <a:p>
            <a:r>
              <a:rPr lang="en-US" altLang="zh-CN" sz="3200" dirty="0" smtClean="0">
                <a:latin typeface="Times New Roman" pitchFamily="18" charset="0"/>
                <a:cs typeface="Times New Roman" pitchFamily="18" charset="0"/>
              </a:rPr>
              <a:t>Group Reports (40%)</a:t>
            </a:r>
          </a:p>
          <a:p>
            <a:pPr lvl="1"/>
            <a:r>
              <a:rPr lang="en-US" altLang="zh-CN" sz="3000" dirty="0" smtClean="0">
                <a:latin typeface="Times New Roman" pitchFamily="18" charset="0"/>
                <a:cs typeface="Times New Roman" pitchFamily="18" charset="0"/>
              </a:rPr>
              <a:t>4 persons for one group</a:t>
            </a:r>
          </a:p>
          <a:p>
            <a:pPr lvl="1"/>
            <a:r>
              <a:rPr lang="en-US" altLang="zh-CN" sz="3000" dirty="0" smtClean="0">
                <a:solidFill>
                  <a:srgbClr val="FF0000"/>
                </a:solidFill>
                <a:latin typeface="Times New Roman" pitchFamily="18" charset="0"/>
                <a:cs typeface="Times New Roman" pitchFamily="18" charset="0"/>
              </a:rPr>
              <a:t>Any topics about RS (DEEP ANALYSIS)</a:t>
            </a:r>
          </a:p>
          <a:p>
            <a:r>
              <a:rPr lang="en-US" altLang="zh-CN" sz="3200" dirty="0" smtClean="0">
                <a:latin typeface="Times New Roman" pitchFamily="18" charset="0"/>
                <a:cs typeface="Times New Roman" pitchFamily="18" charset="0"/>
              </a:rPr>
              <a:t>One-hour final examination (40%)</a:t>
            </a:r>
          </a:p>
          <a:p>
            <a:pPr lvl="1"/>
            <a:r>
              <a:rPr lang="en-US" altLang="zh-CN" sz="2800" dirty="0" smtClean="0">
                <a:latin typeface="Times New Roman" pitchFamily="18" charset="0"/>
                <a:cs typeface="Times New Roman" pitchFamily="18" charset="0"/>
              </a:rPr>
              <a:t>No reference books permitted</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13</a:t>
            </a:fld>
            <a:endParaRPr lang="en-US" altLang="zh-CN"/>
          </a:p>
        </p:txBody>
      </p:sp>
    </p:spTree>
  </p:cSld>
  <p:clrMapOvr>
    <a:masterClrMapping/>
  </p:clrMapOvr>
  <p:transition spd="med">
    <p:pull dir="l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Office Hour</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4pm – 5:30pm Monday</a:t>
            </a:r>
          </a:p>
          <a:p>
            <a:r>
              <a:rPr lang="en-US" altLang="zh-CN" sz="3200" dirty="0" smtClean="0">
                <a:solidFill>
                  <a:srgbClr val="000000"/>
                </a:solidFill>
                <a:latin typeface="Times New Roman" pitchFamily="18" charset="0"/>
                <a:cs typeface="Times New Roman" pitchFamily="18" charset="0"/>
              </a:rPr>
              <a:t>4pm – 5:30pm Thursday</a:t>
            </a:r>
          </a:p>
          <a:p>
            <a:endParaRPr lang="en-US" altLang="zh-CN" sz="3200" dirty="0" smtClean="0">
              <a:solidFill>
                <a:srgbClr val="000000"/>
              </a:solidFill>
              <a:latin typeface="Times New Roman" pitchFamily="18" charset="0"/>
              <a:cs typeface="Times New Roman" pitchFamily="18" charset="0"/>
            </a:endParaRPr>
          </a:p>
          <a:p>
            <a:r>
              <a:rPr lang="en-US" altLang="zh-CN" sz="3200" dirty="0" smtClean="0">
                <a:solidFill>
                  <a:srgbClr val="000000"/>
                </a:solidFill>
                <a:latin typeface="Times New Roman" pitchFamily="18" charset="0"/>
                <a:cs typeface="Times New Roman" pitchFamily="18" charset="0"/>
              </a:rPr>
              <a:t>Submit your questions in the </a:t>
            </a:r>
            <a:r>
              <a:rPr lang="en-US" altLang="zh-CN" sz="3200" dirty="0" err="1" smtClean="0">
                <a:solidFill>
                  <a:srgbClr val="000000"/>
                </a:solidFill>
                <a:latin typeface="Times New Roman" pitchFamily="18" charset="0"/>
                <a:cs typeface="Times New Roman" pitchFamily="18" charset="0"/>
              </a:rPr>
              <a:t>Wechat</a:t>
            </a:r>
            <a:r>
              <a:rPr lang="en-US" altLang="zh-CN" sz="3200" dirty="0" smtClean="0">
                <a:solidFill>
                  <a:srgbClr val="000000"/>
                </a:solidFill>
                <a:latin typeface="Times New Roman" pitchFamily="18" charset="0"/>
                <a:cs typeface="Times New Roman" pitchFamily="18" charset="0"/>
              </a:rPr>
              <a:t> group</a:t>
            </a:r>
          </a:p>
          <a:p>
            <a:pPr lvl="1"/>
            <a:r>
              <a:rPr lang="en-US" altLang="zh-CN" sz="3000" dirty="0" smtClean="0">
                <a:solidFill>
                  <a:srgbClr val="000000"/>
                </a:solidFill>
                <a:latin typeface="Times New Roman" pitchFamily="18" charset="0"/>
                <a:cs typeface="Times New Roman" pitchFamily="18" charset="0"/>
              </a:rPr>
              <a:t>I will build a new </a:t>
            </a:r>
            <a:r>
              <a:rPr lang="en-US" altLang="zh-CN" sz="3000" dirty="0" err="1" smtClean="0">
                <a:solidFill>
                  <a:srgbClr val="000000"/>
                </a:solidFill>
                <a:latin typeface="Times New Roman" pitchFamily="18" charset="0"/>
                <a:cs typeface="Times New Roman" pitchFamily="18" charset="0"/>
              </a:rPr>
              <a:t>Wechat</a:t>
            </a:r>
            <a:r>
              <a:rPr lang="en-US" altLang="zh-CN" sz="3000" dirty="0" smtClean="0">
                <a:solidFill>
                  <a:srgbClr val="000000"/>
                </a:solidFill>
                <a:latin typeface="Times New Roman" pitchFamily="18" charset="0"/>
                <a:cs typeface="Times New Roman" pitchFamily="18" charset="0"/>
              </a:rPr>
              <a:t> group</a:t>
            </a:r>
          </a:p>
          <a:p>
            <a:pPr lvl="1"/>
            <a:r>
              <a:rPr lang="en-US" altLang="zh-CN" sz="3000" dirty="0" smtClean="0">
                <a:solidFill>
                  <a:srgbClr val="000000"/>
                </a:solidFill>
                <a:latin typeface="Times New Roman" pitchFamily="18" charset="0"/>
                <a:cs typeface="Times New Roman" pitchFamily="18" charset="0"/>
              </a:rPr>
              <a:t>Use your real name in the group </a:t>
            </a:r>
          </a:p>
          <a:p>
            <a:r>
              <a:rPr lang="en-US" altLang="zh-CN" sz="3200" dirty="0" smtClean="0">
                <a:solidFill>
                  <a:srgbClr val="000000"/>
                </a:solidFill>
                <a:latin typeface="Times New Roman" pitchFamily="18" charset="0"/>
                <a:cs typeface="Times New Roman" pitchFamily="18" charset="0"/>
              </a:rPr>
              <a:t>Or email me: luop@ict.ac.cn</a:t>
            </a:r>
            <a:endParaRPr lang="en-US" altLang="zh-CN" sz="32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14</a:t>
            </a:fld>
            <a:endParaRPr lang="en-US" altLang="zh-CN"/>
          </a:p>
        </p:txBody>
      </p:sp>
    </p:spTree>
  </p:cSld>
  <p:clrMapOvr>
    <a:masterClrMapping/>
  </p:clrMapOvr>
  <p:transition spd="med">
    <p:pull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latin typeface="Times New Roman" pitchFamily="18" charset="0"/>
                <a:cs typeface="Times New Roman" pitchFamily="18" charset="0"/>
              </a:rPr>
              <a:t>Introduction to </a:t>
            </a:r>
            <a:br>
              <a:rPr lang="en-US" altLang="zh-CN" dirty="0" smtClean="0">
                <a:solidFill>
                  <a:srgbClr val="C00000"/>
                </a:solidFill>
                <a:latin typeface="Times New Roman" pitchFamily="18" charset="0"/>
                <a:cs typeface="Times New Roman" pitchFamily="18" charset="0"/>
              </a:rPr>
            </a:br>
            <a:r>
              <a:rPr lang="en-US" altLang="zh-CN" dirty="0" smtClean="0">
                <a:solidFill>
                  <a:srgbClr val="C00000"/>
                </a:solidFill>
                <a:latin typeface="Times New Roman" pitchFamily="18" charset="0"/>
                <a:cs typeface="Times New Roman" pitchFamily="18" charset="0"/>
              </a:rPr>
              <a:t>recommender systems</a:t>
            </a:r>
            <a:endParaRPr lang="zh-CN" altLang="en-US" dirty="0">
              <a:solidFill>
                <a:srgbClr val="C00000"/>
              </a:solidFill>
              <a:latin typeface="Times New Roman" pitchFamily="18" charset="0"/>
              <a:cs typeface="Times New Roman" pitchFamily="18" charset="0"/>
            </a:endParaRPr>
          </a:p>
        </p:txBody>
      </p:sp>
      <p:sp>
        <p:nvSpPr>
          <p:cNvPr id="3" name="文本占位符 2"/>
          <p:cNvSpPr>
            <a:spLocks noGrp="1"/>
          </p:cNvSpPr>
          <p:nvPr>
            <p:ph type="body" idx="1"/>
          </p:nvPr>
        </p:nvSpPr>
        <p:spPr/>
        <p:txBody>
          <a:bodyPr/>
          <a:lstStyle/>
          <a:p>
            <a:r>
              <a:rPr lang="en-US" altLang="zh-CN" dirty="0" smtClean="0">
                <a:solidFill>
                  <a:srgbClr val="C00000"/>
                </a:solidFill>
              </a:rPr>
              <a:t>1-1</a:t>
            </a:r>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8638A0F9-2657-463A-94BD-8851C2F5F515}" type="slidenum">
              <a:rPr lang="en-US" altLang="zh-CN" smtClean="0"/>
              <a:pPr/>
              <a:t>15</a:t>
            </a:fld>
            <a:endParaRPr lang="en-US" altLang="zh-CN"/>
          </a:p>
        </p:txBody>
      </p:sp>
    </p:spTree>
  </p:cSld>
  <p:clrMapOvr>
    <a:masterClrMapping/>
  </p:clrMapOvr>
  <p:transition spd="med">
    <p:pull dir="l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Learning Objectives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Understand what a recommender system is</a:t>
            </a:r>
          </a:p>
          <a:p>
            <a:r>
              <a:rPr lang="en-US" altLang="zh-CN" sz="3200" dirty="0" smtClean="0">
                <a:latin typeface="Times New Roman" pitchFamily="18" charset="0"/>
                <a:cs typeface="Times New Roman" pitchFamily="18" charset="0"/>
              </a:rPr>
              <a:t>History and background</a:t>
            </a:r>
            <a:endParaRPr lang="zh-CN" altLang="en-US" sz="32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16</a:t>
            </a:fld>
            <a:endParaRPr lang="en-US" altLang="zh-CN"/>
          </a:p>
        </p:txBody>
      </p:sp>
    </p:spTree>
  </p:cSld>
  <p:clrMapOvr>
    <a:masterClrMapping/>
  </p:clrMapOvr>
  <p:transition spd="med">
    <p:pull dir="l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History of RS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solidFill>
                  <a:srgbClr val="0070C0"/>
                </a:solidFill>
                <a:latin typeface="Times New Roman" pitchFamily="18" charset="0"/>
                <a:cs typeface="Times New Roman" pitchFamily="18" charset="0"/>
              </a:rPr>
              <a:t>Information Retrieval and Information Filtering</a:t>
            </a:r>
          </a:p>
          <a:p>
            <a:r>
              <a:rPr lang="en-US" altLang="zh-CN" sz="3200" dirty="0" smtClean="0">
                <a:latin typeface="Times New Roman" pitchFamily="18" charset="0"/>
                <a:cs typeface="Times New Roman" pitchFamily="18" charset="0"/>
              </a:rPr>
              <a:t>Manual Collaborative Filtering</a:t>
            </a:r>
          </a:p>
          <a:p>
            <a:r>
              <a:rPr lang="en-US" altLang="zh-CN" sz="3200" dirty="0" smtClean="0">
                <a:latin typeface="Times New Roman" pitchFamily="18" charset="0"/>
                <a:cs typeface="Times New Roman" pitchFamily="18" charset="0"/>
              </a:rPr>
              <a:t>Automated Collaborative Filtering</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17</a:t>
            </a:fld>
            <a:endParaRPr lang="en-US" altLang="zh-CN"/>
          </a:p>
        </p:txBody>
      </p:sp>
    </p:spTree>
  </p:cSld>
  <p:clrMapOvr>
    <a:masterClrMapping/>
  </p:clrMapOvr>
  <p:transition spd="med">
    <p:pull dir="l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Information Retrieval</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Static Content Base</a:t>
            </a:r>
          </a:p>
          <a:p>
            <a:pPr lvl="1"/>
            <a:r>
              <a:rPr lang="en-US" altLang="zh-CN" sz="3000" dirty="0" smtClean="0">
                <a:latin typeface="Times New Roman" pitchFamily="18" charset="0"/>
                <a:cs typeface="Times New Roman" pitchFamily="18" charset="0"/>
              </a:rPr>
              <a:t>Invest Time in indexing content</a:t>
            </a:r>
          </a:p>
          <a:p>
            <a:r>
              <a:rPr lang="en-US" altLang="zh-CN" sz="3200" dirty="0" smtClean="0">
                <a:latin typeface="Times New Roman" pitchFamily="18" charset="0"/>
                <a:cs typeface="Times New Roman" pitchFamily="18" charset="0"/>
              </a:rPr>
              <a:t>Dynamic Information Need</a:t>
            </a:r>
          </a:p>
          <a:p>
            <a:pPr lvl="1"/>
            <a:r>
              <a:rPr lang="en-US" altLang="zh-CN" sz="3000" dirty="0" smtClean="0">
                <a:latin typeface="Times New Roman" pitchFamily="18" charset="0"/>
                <a:cs typeface="Times New Roman" pitchFamily="18" charset="0"/>
              </a:rPr>
              <a:t>Queries submitted in real time</a:t>
            </a:r>
          </a:p>
          <a:p>
            <a:r>
              <a:rPr lang="en-US" altLang="zh-CN" sz="3200" dirty="0" smtClean="0">
                <a:latin typeface="Times New Roman" pitchFamily="18" charset="0"/>
                <a:cs typeface="Times New Roman" pitchFamily="18" charset="0"/>
              </a:rPr>
              <a:t>Common Approach: TFIDF</a:t>
            </a:r>
          </a:p>
          <a:p>
            <a:pPr lvl="1"/>
            <a:r>
              <a:rPr lang="en-US" altLang="zh-CN" sz="3000" dirty="0" smtClean="0">
                <a:latin typeface="Times New Roman" pitchFamily="18" charset="0"/>
                <a:cs typeface="Times New Roman" pitchFamily="18" charset="0"/>
              </a:rPr>
              <a:t>Rank documents by term overlap</a:t>
            </a:r>
          </a:p>
          <a:p>
            <a:pPr lvl="1"/>
            <a:r>
              <a:rPr lang="en-US" altLang="zh-CN" sz="3000" dirty="0" smtClean="0">
                <a:latin typeface="Times New Roman" pitchFamily="18" charset="0"/>
                <a:cs typeface="Times New Roman" pitchFamily="18" charset="0"/>
              </a:rPr>
              <a:t>Rank terms by frequency</a:t>
            </a:r>
            <a:endParaRPr lang="zh-CN" altLang="en-US" sz="32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18</a:t>
            </a:fld>
            <a:endParaRPr lang="en-US" altLang="zh-CN"/>
          </a:p>
        </p:txBody>
      </p:sp>
    </p:spTree>
  </p:cSld>
  <p:clrMapOvr>
    <a:masterClrMapping/>
  </p:clrMapOvr>
  <p:transition spd="med">
    <p:pull dir="l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Information Filtering</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Reverse Assumption from IR</a:t>
            </a:r>
          </a:p>
          <a:p>
            <a:pPr lvl="1"/>
            <a:r>
              <a:rPr lang="en-US" altLang="zh-CN" sz="3000" dirty="0" smtClean="0">
                <a:latin typeface="Times New Roman" pitchFamily="18" charset="0"/>
                <a:cs typeface="Times New Roman" pitchFamily="18" charset="0"/>
              </a:rPr>
              <a:t>Static information need</a:t>
            </a:r>
          </a:p>
          <a:p>
            <a:pPr lvl="1"/>
            <a:r>
              <a:rPr lang="en-US" altLang="zh-CN" sz="3000" dirty="0" smtClean="0">
                <a:latin typeface="Times New Roman" pitchFamily="18" charset="0"/>
                <a:cs typeface="Times New Roman" pitchFamily="18" charset="0"/>
              </a:rPr>
              <a:t>Dynamic content base</a:t>
            </a:r>
          </a:p>
          <a:p>
            <a:r>
              <a:rPr lang="en-US" altLang="zh-CN" sz="3200" dirty="0" smtClean="0">
                <a:latin typeface="Times New Roman" pitchFamily="18" charset="0"/>
                <a:cs typeface="Times New Roman" pitchFamily="18" charset="0"/>
              </a:rPr>
              <a:t>Invest effort in modeling user need</a:t>
            </a:r>
          </a:p>
          <a:p>
            <a:pPr lvl="1"/>
            <a:r>
              <a:rPr lang="en-US" altLang="zh-CN" sz="3000" dirty="0" smtClean="0">
                <a:latin typeface="Times New Roman" pitchFamily="18" charset="0"/>
                <a:cs typeface="Times New Roman" pitchFamily="18" charset="0"/>
              </a:rPr>
              <a:t>Hand-created profile: </a:t>
            </a:r>
            <a:r>
              <a:rPr lang="en-US" altLang="zh-CN" sz="3000" dirty="0" smtClean="0">
                <a:solidFill>
                  <a:srgbClr val="0070C0"/>
                </a:solidFill>
                <a:latin typeface="Times New Roman" pitchFamily="18" charset="0"/>
                <a:cs typeface="Times New Roman" pitchFamily="18" charset="0"/>
              </a:rPr>
              <a:t>newspaper clipping service</a:t>
            </a:r>
          </a:p>
          <a:p>
            <a:pPr lvl="1"/>
            <a:r>
              <a:rPr lang="en-US" altLang="zh-CN" sz="3000" dirty="0" smtClean="0">
                <a:latin typeface="Times New Roman" pitchFamily="18" charset="0"/>
                <a:cs typeface="Times New Roman" pitchFamily="18" charset="0"/>
              </a:rPr>
              <a:t>Machine-learned profile</a:t>
            </a:r>
          </a:p>
          <a:p>
            <a:pPr lvl="1"/>
            <a:r>
              <a:rPr lang="en-US" altLang="zh-CN" sz="3000" dirty="0" smtClean="0">
                <a:latin typeface="Times New Roman" pitchFamily="18" charset="0"/>
                <a:cs typeface="Times New Roman" pitchFamily="18" charset="0"/>
              </a:rPr>
              <a:t>Feedback/Updates</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19</a:t>
            </a:fld>
            <a:endParaRPr lang="en-US" altLang="zh-CN"/>
          </a:p>
        </p:txBody>
      </p:sp>
    </p:spTree>
  </p:cSld>
  <p:clrMapOvr>
    <a:masterClrMapping/>
  </p:clrMapOvr>
  <p:transition spd="med">
    <p:pull dir="l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638A0F9-2657-463A-94BD-8851C2F5F515}" type="slidenum">
              <a:rPr lang="en-US" altLang="zh-CN" smtClean="0"/>
              <a:pPr/>
              <a:t>2</a:t>
            </a:fld>
            <a:endParaRPr lang="en-US" altLang="zh-CN"/>
          </a:p>
        </p:txBody>
      </p:sp>
      <p:pic>
        <p:nvPicPr>
          <p:cNvPr id="1026" name="Picture 2"/>
          <p:cNvPicPr>
            <a:picLocks noChangeAspect="1" noChangeArrowheads="1"/>
          </p:cNvPicPr>
          <p:nvPr/>
        </p:nvPicPr>
        <p:blipFill>
          <a:blip r:embed="rId2" cstate="print"/>
          <a:srcRect/>
          <a:stretch>
            <a:fillRect/>
          </a:stretch>
        </p:blipFill>
        <p:spPr bwMode="auto">
          <a:xfrm>
            <a:off x="3059832" y="584684"/>
            <a:ext cx="2752080" cy="4884942"/>
          </a:xfrm>
          <a:prstGeom prst="rect">
            <a:avLst/>
          </a:prstGeom>
          <a:noFill/>
          <a:ln w="9525">
            <a:noFill/>
            <a:miter lim="800000"/>
            <a:headEnd/>
            <a:tailEnd/>
          </a:ln>
        </p:spPr>
      </p:pic>
      <p:sp>
        <p:nvSpPr>
          <p:cNvPr id="9" name="TextBox 8"/>
          <p:cNvSpPr txBox="1"/>
          <p:nvPr/>
        </p:nvSpPr>
        <p:spPr>
          <a:xfrm>
            <a:off x="2547694" y="5687960"/>
            <a:ext cx="4040530" cy="729430"/>
          </a:xfrm>
          <a:prstGeom prst="rect">
            <a:avLst/>
          </a:prstGeom>
          <a:noFill/>
        </p:spPr>
        <p:txBody>
          <a:bodyPr wrap="none" rtlCol="0">
            <a:spAutoFit/>
          </a:bodyPr>
          <a:lstStyle/>
          <a:p>
            <a:r>
              <a:rPr lang="en-US" altLang="zh-CN" dirty="0" smtClean="0"/>
              <a:t>Cell: 18601192631</a:t>
            </a:r>
          </a:p>
          <a:p>
            <a:r>
              <a:rPr lang="en-US" altLang="zh-CN" dirty="0" smtClean="0"/>
              <a:t>Building a </a:t>
            </a:r>
            <a:r>
              <a:rPr lang="en-US" altLang="zh-CN" dirty="0" err="1" smtClean="0"/>
              <a:t>Wechat</a:t>
            </a:r>
            <a:r>
              <a:rPr lang="en-US" altLang="zh-CN" dirty="0" smtClean="0"/>
              <a:t> group for this class</a:t>
            </a:r>
          </a:p>
        </p:txBody>
      </p:sp>
    </p:spTree>
  </p:cSld>
  <p:clrMapOvr>
    <a:masterClrMapping/>
  </p:clrMapOvr>
  <p:transition spd="med">
    <p:pull dir="l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History of RS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Information Retrieval and Information Filtering</a:t>
            </a:r>
          </a:p>
          <a:p>
            <a:r>
              <a:rPr lang="en-US" altLang="zh-CN" sz="3200" dirty="0" smtClean="0">
                <a:solidFill>
                  <a:srgbClr val="0070C0"/>
                </a:solidFill>
                <a:latin typeface="Times New Roman" pitchFamily="18" charset="0"/>
                <a:cs typeface="Times New Roman" pitchFamily="18" charset="0"/>
              </a:rPr>
              <a:t>Manual Collaborative Filtering</a:t>
            </a:r>
          </a:p>
          <a:p>
            <a:r>
              <a:rPr lang="en-US" altLang="zh-CN" sz="3200" dirty="0" smtClean="0">
                <a:latin typeface="Times New Roman" pitchFamily="18" charset="0"/>
                <a:cs typeface="Times New Roman" pitchFamily="18" charset="0"/>
              </a:rPr>
              <a:t>Automated Collaborative Filtering</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20</a:t>
            </a:fld>
            <a:endParaRPr lang="en-US" altLang="zh-CN"/>
          </a:p>
        </p:txBody>
      </p:sp>
    </p:spTree>
  </p:cSld>
  <p:clrMapOvr>
    <a:masterClrMapping/>
  </p:clrMapOvr>
  <p:transition spd="med">
    <p:pull dir="l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Manual Collaborative Filtering</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Early Work for Manual Collaborative Filtering</a:t>
            </a:r>
          </a:p>
          <a:p>
            <a:pPr lvl="1"/>
            <a:r>
              <a:rPr lang="en-US" altLang="zh-CN" sz="3000" dirty="0" smtClean="0">
                <a:latin typeface="Times New Roman" pitchFamily="18" charset="0"/>
                <a:cs typeface="Times New Roman" pitchFamily="18" charset="0"/>
              </a:rPr>
              <a:t>Tapestry (</a:t>
            </a:r>
            <a:r>
              <a:rPr lang="zh-CN" altLang="en-US" sz="3000" dirty="0" smtClean="0">
                <a:latin typeface="Times New Roman" pitchFamily="18" charset="0"/>
                <a:cs typeface="Times New Roman" pitchFamily="18" charset="0"/>
              </a:rPr>
              <a:t>挂毯</a:t>
            </a:r>
            <a:r>
              <a:rPr lang="en-US" altLang="zh-CN" sz="3000" dirty="0" smtClean="0">
                <a:latin typeface="Times New Roman" pitchFamily="18" charset="0"/>
                <a:cs typeface="Times New Roman" pitchFamily="18" charset="0"/>
              </a:rPr>
              <a:t>)– database of content &amp; comments (1992)</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21</a:t>
            </a:fld>
            <a:endParaRPr lang="en-US" altLang="zh-CN"/>
          </a:p>
        </p:txBody>
      </p:sp>
      <p:sp>
        <p:nvSpPr>
          <p:cNvPr id="5" name="矩形 4"/>
          <p:cNvSpPr/>
          <p:nvPr/>
        </p:nvSpPr>
        <p:spPr>
          <a:xfrm>
            <a:off x="935596" y="3789040"/>
            <a:ext cx="7380820" cy="923330"/>
          </a:xfrm>
          <a:prstGeom prst="rect">
            <a:avLst/>
          </a:prstGeom>
        </p:spPr>
        <p:txBody>
          <a:bodyPr wrap="square">
            <a:spAutoFit/>
          </a:bodyPr>
          <a:lstStyle/>
          <a:p>
            <a:r>
              <a:rPr lang="en-US" altLang="zh-CN" dirty="0" smtClean="0"/>
              <a:t>David Goldberg, David Nichols, Brian M. Oki, and </a:t>
            </a:r>
            <a:r>
              <a:rPr lang="en-US" altLang="zh-CN" b="1" dirty="0" smtClean="0"/>
              <a:t>Douglas Terry</a:t>
            </a:r>
            <a:r>
              <a:rPr lang="en-US" altLang="zh-CN" dirty="0" smtClean="0"/>
              <a:t>. 1992. Using collaborative filtering to weave an information tapestry. </a:t>
            </a:r>
            <a:r>
              <a:rPr lang="en-US" altLang="zh-CN" i="1" dirty="0" err="1" smtClean="0"/>
              <a:t>Commun</a:t>
            </a:r>
            <a:r>
              <a:rPr lang="en-US" altLang="zh-CN" i="1" dirty="0" smtClean="0"/>
              <a:t>. ACM</a:t>
            </a:r>
            <a:r>
              <a:rPr lang="en-US" altLang="zh-CN" dirty="0" smtClean="0"/>
              <a:t> 35, 12 (December 1992), 61-70. </a:t>
            </a:r>
            <a:endParaRPr lang="zh-CN" altLang="en-US" dirty="0"/>
          </a:p>
        </p:txBody>
      </p:sp>
      <p:sp>
        <p:nvSpPr>
          <p:cNvPr id="6" name="矩形 5"/>
          <p:cNvSpPr/>
          <p:nvPr/>
        </p:nvSpPr>
        <p:spPr>
          <a:xfrm>
            <a:off x="971600" y="4905164"/>
            <a:ext cx="7200800" cy="923330"/>
          </a:xfrm>
          <a:prstGeom prst="rect">
            <a:avLst/>
          </a:prstGeom>
        </p:spPr>
        <p:txBody>
          <a:bodyPr wrap="square">
            <a:spAutoFit/>
          </a:bodyPr>
          <a:lstStyle/>
          <a:p>
            <a:r>
              <a:rPr lang="en-US" altLang="zh-CN" b="1" dirty="0" smtClean="0"/>
              <a:t>Douglas B. Terry</a:t>
            </a:r>
            <a:r>
              <a:rPr lang="en-US" altLang="zh-CN" dirty="0" smtClean="0"/>
              <a:t>. 1993. A tour through Tapestry. In </a:t>
            </a:r>
            <a:r>
              <a:rPr lang="en-US" altLang="zh-CN" i="1" dirty="0" smtClean="0"/>
              <a:t>Proceedings of the conference on Organizational computing systems</a:t>
            </a:r>
            <a:r>
              <a:rPr lang="en-US" altLang="zh-CN" dirty="0" smtClean="0"/>
              <a:t> (COCS '93), Simon Kaplan (Ed.). ACM, New York, NY, USA, 21-30.</a:t>
            </a:r>
            <a:endParaRPr lang="zh-CN" altLang="en-US" dirty="0"/>
          </a:p>
        </p:txBody>
      </p:sp>
    </p:spTree>
  </p:cSld>
  <p:clrMapOvr>
    <a:masterClrMapping/>
  </p:clrMapOvr>
  <p:transition spd="med">
    <p:pull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t>Doug Terry</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22</a:t>
            </a:fld>
            <a:endParaRPr lang="en-US" altLang="zh-CN"/>
          </a:p>
        </p:txBody>
      </p:sp>
      <p:sp>
        <p:nvSpPr>
          <p:cNvPr id="2050" name="AutoShape 2" descr="DougTerryHea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052" name="AutoShape 4" descr="DougTerryHea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3" name="Picture 5" descr="C:\计算所工作\国科大课程\网络数据挖掘\20151110\DougTerryHead-214x300.jpg"/>
          <p:cNvPicPr>
            <a:picLocks noChangeAspect="1" noChangeArrowheads="1"/>
          </p:cNvPicPr>
          <p:nvPr/>
        </p:nvPicPr>
        <p:blipFill>
          <a:blip r:embed="rId3" cstate="print"/>
          <a:srcRect/>
          <a:stretch>
            <a:fillRect/>
          </a:stretch>
        </p:blipFill>
        <p:spPr bwMode="auto">
          <a:xfrm>
            <a:off x="6802088" y="296652"/>
            <a:ext cx="2234408" cy="3132348"/>
          </a:xfrm>
          <a:prstGeom prst="rect">
            <a:avLst/>
          </a:prstGeom>
          <a:noFill/>
        </p:spPr>
      </p:pic>
      <p:sp>
        <p:nvSpPr>
          <p:cNvPr id="11" name="矩形 10"/>
          <p:cNvSpPr/>
          <p:nvPr/>
        </p:nvSpPr>
        <p:spPr>
          <a:xfrm>
            <a:off x="503548" y="1340768"/>
            <a:ext cx="6300700" cy="4884414"/>
          </a:xfrm>
          <a:prstGeom prst="rect">
            <a:avLst/>
          </a:prstGeom>
        </p:spPr>
        <p:txBody>
          <a:bodyPr wrap="square">
            <a:spAutoFit/>
          </a:bodyPr>
          <a:lstStyle/>
          <a:p>
            <a:r>
              <a:rPr lang="en-US" altLang="zh-CN" b="1" dirty="0" smtClean="0"/>
              <a:t>Doug Terry</a:t>
            </a:r>
            <a:r>
              <a:rPr lang="en-US" altLang="zh-CN" dirty="0" smtClean="0"/>
              <a:t> is a Distinguished Research Engineer at Samsung Research America.</a:t>
            </a:r>
          </a:p>
          <a:p>
            <a:r>
              <a:rPr lang="en-US" altLang="zh-CN" dirty="0" smtClean="0"/>
              <a:t>Previously he was Principal Researcher in the Microsoft Research Silicon Valley Lab. His research focuses on the design and implementation of distributed systems with an emphasis on cloud data services, replication, ubiquitous computing, and mobility. Prior to joining Microsoft, Doug was the co-founder and CTO of a start-up company named </a:t>
            </a:r>
            <a:r>
              <a:rPr lang="en-US" altLang="zh-CN" dirty="0" err="1" smtClean="0"/>
              <a:t>Cogenia</a:t>
            </a:r>
            <a:r>
              <a:rPr lang="en-US" altLang="zh-CN" dirty="0" smtClean="0"/>
              <a:t>, Chief Scientist of the Computer Science Laboratory at Xerox PARC, and an Adjunct Professor in the Computer Science Division at U. C. Berkeley, where he regularly teaches a graduate course on distributed systems. He produced the ACM </a:t>
            </a:r>
            <a:r>
              <a:rPr lang="en-US" altLang="zh-CN" dirty="0" err="1" smtClean="0"/>
              <a:t>TechPack</a:t>
            </a:r>
            <a:r>
              <a:rPr lang="en-US" altLang="zh-CN" dirty="0" smtClean="0"/>
              <a:t> on Cloud Computing and is the Past Chair of ACM’s Special Interest Group on Operating Systems (SIGOPS). Doug has a Ph.D. in Computer Science from U. C. Berkeley, a B.A. from U. C. San Diego, and is an ACM Fellow.</a:t>
            </a:r>
            <a:endParaRPr lang="en-US" altLang="zh-CN" dirty="0"/>
          </a:p>
        </p:txBody>
      </p:sp>
    </p:spTree>
  </p:cSld>
  <p:clrMapOvr>
    <a:masterClrMapping/>
  </p:clrMapOvr>
  <p:transition spd="med">
    <p:pull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Information Tapestry</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The term </a:t>
            </a:r>
            <a:r>
              <a:rPr lang="en-US" altLang="zh-CN" sz="3200" dirty="0" smtClean="0">
                <a:solidFill>
                  <a:srgbClr val="FF0000"/>
                </a:solidFill>
                <a:latin typeface="Times New Roman" pitchFamily="18" charset="0"/>
                <a:cs typeface="Times New Roman" pitchFamily="18" charset="0"/>
              </a:rPr>
              <a:t>collaborative filtering </a:t>
            </a:r>
            <a:r>
              <a:rPr lang="en-US" altLang="zh-CN" sz="3200" dirty="0" smtClean="0">
                <a:latin typeface="Times New Roman" pitchFamily="18" charset="0"/>
                <a:cs typeface="Times New Roman" pitchFamily="18" charset="0"/>
              </a:rPr>
              <a:t>itself was coined by Doug Terry at Xerox PARC</a:t>
            </a:r>
          </a:p>
          <a:p>
            <a:r>
              <a:rPr lang="en-US" altLang="zh-CN" sz="3200" dirty="0" smtClean="0">
                <a:latin typeface="Times New Roman" pitchFamily="18" charset="0"/>
                <a:cs typeface="Times New Roman" pitchFamily="18" charset="0"/>
              </a:rPr>
              <a:t>Tapestry was the first system to support collaborative filtering in that it allows its users to annotate the documents they read. Other Tapestry users can then retrieve documents to read based not only on the content of the documents themselves, but also on what other users have said about them.</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23</a:t>
            </a:fld>
            <a:endParaRPr lang="en-US" altLang="zh-CN" dirty="0"/>
          </a:p>
        </p:txBody>
      </p:sp>
      <p:sp>
        <p:nvSpPr>
          <p:cNvPr id="7" name="矩形 6"/>
          <p:cNvSpPr/>
          <p:nvPr/>
        </p:nvSpPr>
        <p:spPr>
          <a:xfrm>
            <a:off x="2304256" y="6480048"/>
            <a:ext cx="6192180" cy="369332"/>
          </a:xfrm>
          <a:prstGeom prst="rect">
            <a:avLst/>
          </a:prstGeom>
        </p:spPr>
        <p:txBody>
          <a:bodyPr wrap="square">
            <a:spAutoFit/>
          </a:bodyPr>
          <a:lstStyle/>
          <a:p>
            <a:r>
              <a:rPr lang="en-US" altLang="zh-CN" dirty="0" smtClean="0"/>
              <a:t>www.cs.cmu.edu/~dmaltz/main-report/node10.html</a:t>
            </a:r>
            <a:endParaRPr lang="zh-CN" altLang="en-US" dirty="0"/>
          </a:p>
        </p:txBody>
      </p:sp>
    </p:spTree>
  </p:cSld>
  <p:clrMapOvr>
    <a:masterClrMapping/>
  </p:clrMapOvr>
  <p:transition spd="med">
    <p:pull dir="l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Manual Collaborative Filtering</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Early Work for Manual Collaborative Filtering</a:t>
            </a:r>
          </a:p>
          <a:p>
            <a:pPr lvl="1"/>
            <a:r>
              <a:rPr lang="en-US" altLang="zh-CN" sz="2800" dirty="0" smtClean="0">
                <a:latin typeface="Times New Roman" pitchFamily="18" charset="0"/>
                <a:cs typeface="Times New Roman" pitchFamily="18" charset="0"/>
              </a:rPr>
              <a:t>Active CF – easy mechanisms for forwarding content to relevant readers (1995)</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24</a:t>
            </a:fld>
            <a:endParaRPr lang="en-US" altLang="zh-CN"/>
          </a:p>
        </p:txBody>
      </p:sp>
      <p:sp>
        <p:nvSpPr>
          <p:cNvPr id="5" name="矩形 4"/>
          <p:cNvSpPr/>
          <p:nvPr/>
        </p:nvSpPr>
        <p:spPr>
          <a:xfrm>
            <a:off x="1187624" y="3897052"/>
            <a:ext cx="6588732" cy="646331"/>
          </a:xfrm>
          <a:prstGeom prst="rect">
            <a:avLst/>
          </a:prstGeom>
        </p:spPr>
        <p:txBody>
          <a:bodyPr wrap="square">
            <a:spAutoFit/>
          </a:bodyPr>
          <a:lstStyle/>
          <a:p>
            <a:r>
              <a:rPr lang="en-US" altLang="zh-CN" dirty="0" smtClean="0">
                <a:latin typeface="Times New Roman" pitchFamily="18" charset="0"/>
                <a:ea typeface="宋体" pitchFamily="2" charset="-122"/>
              </a:rPr>
              <a:t>David </a:t>
            </a:r>
            <a:r>
              <a:rPr lang="en-US" altLang="zh-CN" dirty="0" err="1" smtClean="0">
                <a:latin typeface="Times New Roman" pitchFamily="18" charset="0"/>
                <a:ea typeface="宋体" pitchFamily="2" charset="-122"/>
              </a:rPr>
              <a:t>Maltz</a:t>
            </a:r>
            <a:r>
              <a:rPr lang="en-US" altLang="zh-CN" dirty="0" smtClean="0">
                <a:latin typeface="Times New Roman" pitchFamily="18" charset="0"/>
                <a:ea typeface="宋体" pitchFamily="2" charset="-122"/>
              </a:rPr>
              <a:t>, Kate Ehrlich: Pointing the Way: Active Collaborative Filtering. CHI 1995: 202-209</a:t>
            </a:r>
            <a:endParaRPr lang="zh-CN" altLang="en-US" dirty="0"/>
          </a:p>
        </p:txBody>
      </p:sp>
    </p:spTree>
  </p:cSld>
  <p:clrMapOvr>
    <a:masterClrMapping/>
  </p:clrMapOvr>
  <p:transition spd="med">
    <p:pull dir="l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History of RS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Information Retrieval and Information Filtering</a:t>
            </a:r>
          </a:p>
          <a:p>
            <a:r>
              <a:rPr lang="en-US" altLang="zh-CN" sz="3200" dirty="0" smtClean="0">
                <a:latin typeface="Times New Roman" pitchFamily="18" charset="0"/>
                <a:cs typeface="Times New Roman" pitchFamily="18" charset="0"/>
              </a:rPr>
              <a:t>Manual Collaborative Filtering</a:t>
            </a:r>
          </a:p>
          <a:p>
            <a:r>
              <a:rPr lang="en-US" altLang="zh-CN" sz="3200" dirty="0" smtClean="0">
                <a:solidFill>
                  <a:srgbClr val="00B0F0"/>
                </a:solidFill>
                <a:latin typeface="Times New Roman" pitchFamily="18" charset="0"/>
                <a:cs typeface="Times New Roman" pitchFamily="18" charset="0"/>
              </a:rPr>
              <a:t>Automated Collaborative Filtering</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25</a:t>
            </a:fld>
            <a:endParaRPr lang="en-US" altLang="zh-CN"/>
          </a:p>
        </p:txBody>
      </p:sp>
    </p:spTree>
  </p:cSld>
  <p:clrMapOvr>
    <a:masterClrMapping/>
  </p:clrMapOvr>
  <p:transition spd="med">
    <p:pull dir="l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Automated Collaborative Filtering</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The </a:t>
            </a:r>
            <a:r>
              <a:rPr lang="en-US" altLang="zh-CN" sz="3200" dirty="0" err="1" smtClean="0">
                <a:latin typeface="Times New Roman" pitchFamily="18" charset="0"/>
                <a:cs typeface="Times New Roman" pitchFamily="18" charset="0"/>
              </a:rPr>
              <a:t>GroupLens</a:t>
            </a:r>
            <a:r>
              <a:rPr lang="en-US" altLang="zh-CN" sz="3200" dirty="0" smtClean="0">
                <a:latin typeface="Times New Roman" pitchFamily="18" charset="0"/>
                <a:cs typeface="Times New Roman" pitchFamily="18" charset="0"/>
              </a:rPr>
              <a:t> Project</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26</a:t>
            </a:fld>
            <a:endParaRPr lang="en-US" altLang="zh-CN"/>
          </a:p>
        </p:txBody>
      </p:sp>
      <p:sp>
        <p:nvSpPr>
          <p:cNvPr id="5" name="矩形 4"/>
          <p:cNvSpPr/>
          <p:nvPr/>
        </p:nvSpPr>
        <p:spPr>
          <a:xfrm>
            <a:off x="863588" y="2348880"/>
            <a:ext cx="7668852" cy="1477328"/>
          </a:xfrm>
          <a:prstGeom prst="rect">
            <a:avLst/>
          </a:prstGeom>
        </p:spPr>
        <p:txBody>
          <a:bodyPr wrap="square">
            <a:spAutoFit/>
          </a:bodyPr>
          <a:lstStyle/>
          <a:p>
            <a:r>
              <a:rPr lang="en-US" altLang="zh-CN" dirty="0" smtClean="0"/>
              <a:t>Paul </a:t>
            </a:r>
            <a:r>
              <a:rPr lang="en-US" altLang="zh-CN" dirty="0" err="1" smtClean="0"/>
              <a:t>Resnick</a:t>
            </a:r>
            <a:r>
              <a:rPr lang="en-US" altLang="zh-CN" dirty="0" smtClean="0"/>
              <a:t>, </a:t>
            </a:r>
            <a:r>
              <a:rPr lang="en-US" altLang="zh-CN" dirty="0" err="1" smtClean="0"/>
              <a:t>Neophytos</a:t>
            </a:r>
            <a:r>
              <a:rPr lang="en-US" altLang="zh-CN" dirty="0" smtClean="0"/>
              <a:t> </a:t>
            </a:r>
            <a:r>
              <a:rPr lang="en-US" altLang="zh-CN" dirty="0" err="1" smtClean="0"/>
              <a:t>Iacovou</a:t>
            </a:r>
            <a:r>
              <a:rPr lang="en-US" altLang="zh-CN" dirty="0" smtClean="0"/>
              <a:t>, </a:t>
            </a:r>
            <a:r>
              <a:rPr lang="en-US" altLang="zh-CN" dirty="0" err="1" smtClean="0"/>
              <a:t>Mitesh</a:t>
            </a:r>
            <a:r>
              <a:rPr lang="en-US" altLang="zh-CN" dirty="0" smtClean="0"/>
              <a:t> </a:t>
            </a:r>
            <a:r>
              <a:rPr lang="en-US" altLang="zh-CN" dirty="0" err="1" smtClean="0"/>
              <a:t>Suchak</a:t>
            </a:r>
            <a:r>
              <a:rPr lang="en-US" altLang="zh-CN" dirty="0" smtClean="0"/>
              <a:t>, Peter Bergstrom, and </a:t>
            </a:r>
            <a:r>
              <a:rPr lang="en-US" altLang="zh-CN" b="1" dirty="0" smtClean="0"/>
              <a:t>John </a:t>
            </a:r>
            <a:r>
              <a:rPr lang="en-US" altLang="zh-CN" b="1" dirty="0" err="1" smtClean="0"/>
              <a:t>Riedl</a:t>
            </a:r>
            <a:r>
              <a:rPr lang="en-US" altLang="zh-CN" dirty="0" smtClean="0"/>
              <a:t>. 1994. </a:t>
            </a:r>
            <a:r>
              <a:rPr lang="en-US" altLang="zh-CN" dirty="0" err="1" smtClean="0"/>
              <a:t>GroupLens</a:t>
            </a:r>
            <a:r>
              <a:rPr lang="en-US" altLang="zh-CN" dirty="0" smtClean="0"/>
              <a:t>: an open architecture for collaborative filtering of </a:t>
            </a:r>
            <a:r>
              <a:rPr lang="en-US" altLang="zh-CN" dirty="0" err="1" smtClean="0"/>
              <a:t>netnews</a:t>
            </a:r>
            <a:r>
              <a:rPr lang="en-US" altLang="zh-CN" dirty="0" smtClean="0"/>
              <a:t>. In </a:t>
            </a:r>
            <a:r>
              <a:rPr lang="en-US" altLang="zh-CN" i="1" dirty="0" smtClean="0"/>
              <a:t>Proceedings of the 1994 ACM conference on Computer supported cooperative work</a:t>
            </a:r>
            <a:r>
              <a:rPr lang="en-US" altLang="zh-CN" dirty="0" smtClean="0"/>
              <a:t> (CSCW '94). (</a:t>
            </a:r>
            <a:r>
              <a:rPr lang="en-US" altLang="zh-CN" dirty="0" smtClean="0">
                <a:solidFill>
                  <a:srgbClr val="00B0F0"/>
                </a:solidFill>
              </a:rPr>
              <a:t>Google Scholar Citation: 4849</a:t>
            </a:r>
            <a:r>
              <a:rPr lang="en-US" altLang="zh-CN" dirty="0" smtClean="0"/>
              <a:t>)</a:t>
            </a:r>
            <a:endParaRPr lang="zh-CN" altLang="en-US" dirty="0"/>
          </a:p>
        </p:txBody>
      </p:sp>
    </p:spTree>
  </p:cSld>
  <p:clrMapOvr>
    <a:masterClrMapping/>
  </p:clrMapOvr>
  <p:transition spd="med">
    <p:pull dir="l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Automated Collaborative Filtering</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The </a:t>
            </a:r>
            <a:r>
              <a:rPr lang="en-US" altLang="zh-CN" sz="3200" dirty="0" err="1" smtClean="0">
                <a:latin typeface="Times New Roman" pitchFamily="18" charset="0"/>
                <a:cs typeface="Times New Roman" pitchFamily="18" charset="0"/>
              </a:rPr>
              <a:t>GroupLens</a:t>
            </a:r>
            <a:r>
              <a:rPr lang="en-US" altLang="zh-CN" sz="3200" dirty="0" smtClean="0">
                <a:latin typeface="Times New Roman" pitchFamily="18" charset="0"/>
                <a:cs typeface="Times New Roman" pitchFamily="18" charset="0"/>
              </a:rPr>
              <a:t> Project</a:t>
            </a:r>
          </a:p>
          <a:p>
            <a:pPr lvl="1"/>
            <a:r>
              <a:rPr lang="en-US" altLang="zh-CN" sz="3000" dirty="0" smtClean="0">
                <a:latin typeface="Times New Roman" pitchFamily="18" charset="0"/>
                <a:cs typeface="Times New Roman" pitchFamily="18" charset="0"/>
              </a:rPr>
              <a:t>ACF for Usenet News</a:t>
            </a:r>
          </a:p>
          <a:p>
            <a:pPr lvl="2"/>
            <a:r>
              <a:rPr lang="en-US" altLang="zh-CN" sz="2800" dirty="0" smtClean="0">
                <a:latin typeface="Times New Roman" pitchFamily="18" charset="0"/>
                <a:cs typeface="Times New Roman" pitchFamily="18" charset="0"/>
              </a:rPr>
              <a:t>Users rate items</a:t>
            </a:r>
          </a:p>
          <a:p>
            <a:pPr lvl="2"/>
            <a:r>
              <a:rPr lang="en-US" altLang="zh-CN" sz="2800" dirty="0" smtClean="0">
                <a:latin typeface="Times New Roman" pitchFamily="18" charset="0"/>
                <a:cs typeface="Times New Roman" pitchFamily="18" charset="0"/>
              </a:rPr>
              <a:t>Users are correlated with other users</a:t>
            </a:r>
          </a:p>
          <a:p>
            <a:pPr lvl="2"/>
            <a:r>
              <a:rPr lang="en-US" altLang="zh-CN" sz="2800" dirty="0" smtClean="0">
                <a:latin typeface="Times New Roman" pitchFamily="18" charset="0"/>
                <a:cs typeface="Times New Roman" pitchFamily="18" charset="0"/>
              </a:rPr>
              <a:t>Personal predictions for unrated items</a:t>
            </a:r>
          </a:p>
          <a:p>
            <a:pPr lvl="1"/>
            <a:r>
              <a:rPr lang="en-US" altLang="zh-CN" sz="3000" dirty="0" smtClean="0">
                <a:latin typeface="Times New Roman" pitchFamily="18" charset="0"/>
                <a:cs typeface="Times New Roman" pitchFamily="18" charset="0"/>
              </a:rPr>
              <a:t>Nearest-Neighbor Approach</a:t>
            </a:r>
          </a:p>
          <a:p>
            <a:pPr lvl="2"/>
            <a:r>
              <a:rPr lang="en-US" altLang="zh-CN" sz="2800" dirty="0" smtClean="0">
                <a:latin typeface="Times New Roman" pitchFamily="18" charset="0"/>
                <a:cs typeface="Times New Roman" pitchFamily="18" charset="0"/>
              </a:rPr>
              <a:t>Find people with history of agreement</a:t>
            </a:r>
          </a:p>
          <a:p>
            <a:pPr lvl="2"/>
            <a:r>
              <a:rPr lang="en-US" altLang="zh-CN" sz="2800" dirty="0" smtClean="0">
                <a:latin typeface="Times New Roman" pitchFamily="18" charset="0"/>
                <a:cs typeface="Times New Roman" pitchFamily="18" charset="0"/>
              </a:rPr>
              <a:t>Assume stable tastes</a:t>
            </a:r>
            <a:endParaRPr lang="zh-CN" altLang="en-US" sz="28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27</a:t>
            </a:fld>
            <a:endParaRPr lang="en-US" altLang="zh-CN"/>
          </a:p>
        </p:txBody>
      </p:sp>
    </p:spTree>
  </p:cSld>
  <p:clrMapOvr>
    <a:masterClrMapping/>
  </p:clrMapOvr>
  <p:transition spd="med">
    <p:pull dir="l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err="1" smtClean="0">
                <a:solidFill>
                  <a:srgbClr val="C00000"/>
                </a:solidFill>
                <a:latin typeface="Times New Roman" pitchFamily="18" charset="0"/>
                <a:cs typeface="Times New Roman" pitchFamily="18" charset="0"/>
              </a:rPr>
              <a:t>GroupLens</a:t>
            </a:r>
            <a:r>
              <a:rPr lang="en-US" altLang="zh-CN" b="1" dirty="0" smtClean="0">
                <a:solidFill>
                  <a:srgbClr val="C00000"/>
                </a:solidFill>
                <a:latin typeface="Times New Roman" pitchFamily="18" charset="0"/>
                <a:cs typeface="Times New Roman" pitchFamily="18" charset="0"/>
              </a:rPr>
              <a:t> Project</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28</a:t>
            </a:fld>
            <a:endParaRPr lang="en-US" altLang="zh-CN"/>
          </a:p>
        </p:txBody>
      </p:sp>
      <p:pic>
        <p:nvPicPr>
          <p:cNvPr id="46082" name="Picture 2"/>
          <p:cNvPicPr>
            <a:picLocks noChangeAspect="1" noChangeArrowheads="1"/>
          </p:cNvPicPr>
          <p:nvPr/>
        </p:nvPicPr>
        <p:blipFill>
          <a:blip r:embed="rId2" cstate="print"/>
          <a:srcRect/>
          <a:stretch>
            <a:fillRect/>
          </a:stretch>
        </p:blipFill>
        <p:spPr bwMode="auto">
          <a:xfrm>
            <a:off x="1763688" y="1188132"/>
            <a:ext cx="5414299" cy="5517232"/>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err="1" smtClean="0">
                <a:solidFill>
                  <a:srgbClr val="C00000"/>
                </a:solidFill>
                <a:latin typeface="Times New Roman" pitchFamily="18" charset="0"/>
                <a:cs typeface="Times New Roman" pitchFamily="18" charset="0"/>
              </a:rPr>
              <a:t>GroupLens</a:t>
            </a:r>
            <a:r>
              <a:rPr lang="en-US" altLang="zh-CN" b="1" dirty="0" smtClean="0">
                <a:solidFill>
                  <a:srgbClr val="C00000"/>
                </a:solidFill>
                <a:latin typeface="Times New Roman" pitchFamily="18" charset="0"/>
                <a:cs typeface="Times New Roman" pitchFamily="18" charset="0"/>
              </a:rPr>
              <a:t>, Works Meaningfully Well</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29</a:t>
            </a:fld>
            <a:endParaRPr lang="en-US" altLang="zh-CN"/>
          </a:p>
        </p:txBody>
      </p:sp>
      <p:sp>
        <p:nvSpPr>
          <p:cNvPr id="5" name="内容占位符 2"/>
          <p:cNvSpPr>
            <a:spLocks noGrp="1"/>
          </p:cNvSpPr>
          <p:nvPr>
            <p:ph idx="1"/>
          </p:nvPr>
        </p:nvSpPr>
        <p:spPr>
          <a:xfrm>
            <a:off x="457200" y="1600200"/>
            <a:ext cx="8229600" cy="4525963"/>
          </a:xfrm>
        </p:spPr>
        <p:txBody>
          <a:bodyPr/>
          <a:lstStyle/>
          <a:p>
            <a:r>
              <a:rPr lang="en-US" altLang="zh-CN" sz="3200" dirty="0" smtClean="0">
                <a:latin typeface="Times New Roman" pitchFamily="18" charset="0"/>
                <a:cs typeface="Times New Roman" pitchFamily="18" charset="0"/>
              </a:rPr>
              <a:t>Relationship with User Behavior</a:t>
            </a:r>
          </a:p>
          <a:p>
            <a:pPr lvl="1"/>
            <a:r>
              <a:rPr lang="en-US" altLang="zh-CN" sz="3000" dirty="0" smtClean="0">
                <a:latin typeface="Times New Roman" pitchFamily="18" charset="0"/>
                <a:cs typeface="Times New Roman" pitchFamily="18" charset="0"/>
              </a:rPr>
              <a:t>Twice as likely to read 4/5 than 1/2/3</a:t>
            </a:r>
          </a:p>
          <a:p>
            <a:r>
              <a:rPr lang="en-US" altLang="zh-CN" sz="3200" dirty="0" smtClean="0">
                <a:latin typeface="Times New Roman" pitchFamily="18" charset="0"/>
                <a:cs typeface="Times New Roman" pitchFamily="18" charset="0"/>
              </a:rPr>
              <a:t>Users Like </a:t>
            </a:r>
            <a:r>
              <a:rPr lang="en-US" altLang="zh-CN" sz="3200" dirty="0" err="1" smtClean="0">
                <a:latin typeface="Times New Roman" pitchFamily="18" charset="0"/>
                <a:cs typeface="Times New Roman" pitchFamily="18" charset="0"/>
              </a:rPr>
              <a:t>GroupLens</a:t>
            </a:r>
            <a:endParaRPr lang="en-US" altLang="zh-CN" dirty="0">
              <a:latin typeface="Times New Roman" pitchFamily="18" charset="0"/>
              <a:cs typeface="Times New Roman" pitchFamily="18" charset="0"/>
            </a:endParaRPr>
          </a:p>
          <a:p>
            <a:pPr lvl="1"/>
            <a:r>
              <a:rPr lang="en-US" altLang="zh-CN" sz="3000" dirty="0" smtClean="0">
                <a:latin typeface="Times New Roman" pitchFamily="18" charset="0"/>
                <a:cs typeface="Times New Roman" pitchFamily="18" charset="0"/>
              </a:rPr>
              <a:t>Some users stayed 12 months after the trial!</a:t>
            </a:r>
          </a:p>
        </p:txBody>
      </p:sp>
    </p:spTree>
  </p:cSld>
  <p:clrMapOvr>
    <a:masterClrMapping/>
  </p:clrMapOvr>
  <p:transition spd="med">
    <p:pull dir="l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RS Everywhere</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3</a:t>
            </a:fld>
            <a:endParaRPr lang="en-US" altLang="zh-CN"/>
          </a:p>
        </p:txBody>
      </p:sp>
      <p:pic>
        <p:nvPicPr>
          <p:cNvPr id="1026" name="Picture 2"/>
          <p:cNvPicPr>
            <a:picLocks noChangeAspect="1" noChangeArrowheads="1"/>
          </p:cNvPicPr>
          <p:nvPr/>
        </p:nvPicPr>
        <p:blipFill>
          <a:blip r:embed="rId3" cstate="print"/>
          <a:srcRect/>
          <a:stretch>
            <a:fillRect/>
          </a:stretch>
        </p:blipFill>
        <p:spPr bwMode="auto">
          <a:xfrm>
            <a:off x="503548" y="1844824"/>
            <a:ext cx="8161070" cy="3345532"/>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ACM Software System Award (2010)</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2800" b="0" dirty="0" smtClean="0">
                <a:latin typeface="Times New Roman" pitchFamily="18" charset="0"/>
                <a:cs typeface="Times New Roman" pitchFamily="18" charset="0"/>
              </a:rPr>
              <a:t>For the </a:t>
            </a:r>
            <a:r>
              <a:rPr lang="en-US" altLang="zh-CN" sz="2800" b="0" dirty="0" err="1" smtClean="0">
                <a:latin typeface="Times New Roman" pitchFamily="18" charset="0"/>
                <a:cs typeface="Times New Roman" pitchFamily="18" charset="0"/>
              </a:rPr>
              <a:t>GroupLens</a:t>
            </a:r>
            <a:r>
              <a:rPr lang="en-US" altLang="zh-CN" sz="2800" b="0" dirty="0" smtClean="0">
                <a:latin typeface="Times New Roman" pitchFamily="18" charset="0"/>
                <a:cs typeface="Times New Roman" pitchFamily="18" charset="0"/>
              </a:rPr>
              <a:t> Collaborative Filtering Recommender Systems, which showed how to automate the process by which a distributed set of users could receive personalized recommendations by sharing ratings, leading to both commercial products and extensive research. </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30</a:t>
            </a:fld>
            <a:endParaRPr lang="en-US" altLang="zh-CN"/>
          </a:p>
        </p:txBody>
      </p:sp>
      <p:sp>
        <p:nvSpPr>
          <p:cNvPr id="5" name="矩形 4"/>
          <p:cNvSpPr/>
          <p:nvPr/>
        </p:nvSpPr>
        <p:spPr>
          <a:xfrm>
            <a:off x="1367644" y="6488668"/>
            <a:ext cx="6660740" cy="369332"/>
          </a:xfrm>
          <a:prstGeom prst="rect">
            <a:avLst/>
          </a:prstGeom>
        </p:spPr>
        <p:txBody>
          <a:bodyPr wrap="square">
            <a:spAutoFit/>
          </a:bodyPr>
          <a:lstStyle/>
          <a:p>
            <a:r>
              <a:rPr lang="en-US" altLang="zh-CN" dirty="0" smtClean="0"/>
              <a:t>http://awards.acm.org/award_winners/riedl_2663490.cfm</a:t>
            </a:r>
            <a:endParaRPr lang="zh-CN" altLang="en-US" dirty="0"/>
          </a:p>
        </p:txBody>
      </p:sp>
    </p:spTree>
  </p:cSld>
  <p:clrMapOvr>
    <a:masterClrMapping/>
  </p:clrMapOvr>
  <p:transition spd="med">
    <p:pull dir="l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96" y="8620"/>
            <a:ext cx="8229600" cy="1143000"/>
          </a:xfrm>
        </p:spPr>
        <p:txBody>
          <a:bodyPr/>
          <a:lstStyle/>
          <a:p>
            <a:pPr algn="l"/>
            <a:r>
              <a:rPr lang="en-US" altLang="zh-CN" b="1" dirty="0" smtClean="0">
                <a:solidFill>
                  <a:srgbClr val="C00000"/>
                </a:solidFill>
                <a:latin typeface="Times New Roman" pitchFamily="18" charset="0"/>
                <a:cs typeface="Times New Roman" pitchFamily="18" charset="0"/>
              </a:rPr>
              <a:t>ACM Software System Award (2010)</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440668"/>
            <a:ext cx="8229600" cy="4525963"/>
          </a:xfrm>
        </p:spPr>
        <p:txBody>
          <a:bodyPr/>
          <a:lstStyle/>
          <a:p>
            <a:r>
              <a:rPr lang="en-US" altLang="zh-CN" sz="2800" b="0" dirty="0" smtClean="0">
                <a:latin typeface="Times New Roman" pitchFamily="18" charset="0"/>
                <a:cs typeface="Times New Roman" pitchFamily="18" charset="0"/>
              </a:rPr>
              <a:t>Recommender systems have become ubiquitous. Whether shopping at Amazon.com, selecting videos at Netflix, or getting news and information, we have become accustomed to sophisticated personalization software that uses our preference data, together with the preference data of others, to provide personalized recommendations for content or products. Automated collaborative filtering, which launched the field of recommender systems in 1994, was introduced, refined, and commercialized by the team of John </a:t>
            </a:r>
            <a:r>
              <a:rPr lang="en-US" altLang="zh-CN" sz="2800" b="0" dirty="0" err="1" smtClean="0">
                <a:latin typeface="Times New Roman" pitchFamily="18" charset="0"/>
                <a:cs typeface="Times New Roman" pitchFamily="18" charset="0"/>
              </a:rPr>
              <a:t>Riedl</a:t>
            </a:r>
            <a:r>
              <a:rPr lang="en-US" altLang="zh-CN" sz="2800" b="0" dirty="0" smtClean="0">
                <a:latin typeface="Times New Roman" pitchFamily="18" charset="0"/>
                <a:cs typeface="Times New Roman" pitchFamily="18" charset="0"/>
              </a:rPr>
              <a:t>, Paul </a:t>
            </a:r>
            <a:r>
              <a:rPr lang="en-US" altLang="zh-CN" sz="2800" b="0" dirty="0" err="1" smtClean="0">
                <a:latin typeface="Times New Roman" pitchFamily="18" charset="0"/>
                <a:cs typeface="Times New Roman" pitchFamily="18" charset="0"/>
              </a:rPr>
              <a:t>Resnick</a:t>
            </a:r>
            <a:r>
              <a:rPr lang="en-US" altLang="zh-CN" sz="2800" b="0" dirty="0" smtClean="0">
                <a:latin typeface="Times New Roman" pitchFamily="18" charset="0"/>
                <a:cs typeface="Times New Roman" pitchFamily="18" charset="0"/>
              </a:rPr>
              <a:t>, Joseph A. </a:t>
            </a:r>
            <a:r>
              <a:rPr lang="en-US" altLang="zh-CN" sz="2800" b="0" dirty="0" err="1" smtClean="0">
                <a:latin typeface="Times New Roman" pitchFamily="18" charset="0"/>
                <a:cs typeface="Times New Roman" pitchFamily="18" charset="0"/>
              </a:rPr>
              <a:t>Konstan</a:t>
            </a:r>
            <a:r>
              <a:rPr lang="en-US" altLang="zh-CN" sz="2800" b="0" dirty="0" smtClean="0">
                <a:latin typeface="Times New Roman" pitchFamily="18" charset="0"/>
                <a:cs typeface="Times New Roman" pitchFamily="18" charset="0"/>
              </a:rPr>
              <a:t>, </a:t>
            </a:r>
            <a:r>
              <a:rPr lang="en-US" altLang="zh-CN" sz="2800" b="0" dirty="0" err="1" smtClean="0">
                <a:latin typeface="Times New Roman" pitchFamily="18" charset="0"/>
                <a:cs typeface="Times New Roman" pitchFamily="18" charset="0"/>
              </a:rPr>
              <a:t>Neophytos</a:t>
            </a:r>
            <a:r>
              <a:rPr lang="en-US" altLang="zh-CN" sz="2800" b="0" dirty="0" smtClean="0">
                <a:latin typeface="Times New Roman" pitchFamily="18" charset="0"/>
                <a:cs typeface="Times New Roman" pitchFamily="18" charset="0"/>
              </a:rPr>
              <a:t> </a:t>
            </a:r>
            <a:r>
              <a:rPr lang="en-US" altLang="zh-CN" sz="2800" b="0" dirty="0" err="1" smtClean="0">
                <a:latin typeface="Times New Roman" pitchFamily="18" charset="0"/>
                <a:cs typeface="Times New Roman" pitchFamily="18" charset="0"/>
              </a:rPr>
              <a:t>Iacovou</a:t>
            </a:r>
            <a:r>
              <a:rPr lang="en-US" altLang="zh-CN" sz="2800" b="0" dirty="0" smtClean="0">
                <a:latin typeface="Times New Roman" pitchFamily="18" charset="0"/>
                <a:cs typeface="Times New Roman" pitchFamily="18" charset="0"/>
              </a:rPr>
              <a:t>, Peter Bergstrom, </a:t>
            </a:r>
            <a:r>
              <a:rPr lang="en-US" altLang="zh-CN" sz="2800" b="0" dirty="0" err="1" smtClean="0">
                <a:latin typeface="Times New Roman" pitchFamily="18" charset="0"/>
                <a:cs typeface="Times New Roman" pitchFamily="18" charset="0"/>
              </a:rPr>
              <a:t>Mitesh</a:t>
            </a:r>
            <a:r>
              <a:rPr lang="en-US" altLang="zh-CN" sz="2800" b="0" dirty="0" smtClean="0">
                <a:latin typeface="Times New Roman" pitchFamily="18" charset="0"/>
                <a:cs typeface="Times New Roman" pitchFamily="18" charset="0"/>
              </a:rPr>
              <a:t> </a:t>
            </a:r>
            <a:r>
              <a:rPr lang="en-US" altLang="zh-CN" sz="2800" b="0" dirty="0" err="1" smtClean="0">
                <a:latin typeface="Times New Roman" pitchFamily="18" charset="0"/>
                <a:cs typeface="Times New Roman" pitchFamily="18" charset="0"/>
              </a:rPr>
              <a:t>Suchak</a:t>
            </a:r>
            <a:r>
              <a:rPr lang="en-US" altLang="zh-CN" sz="2800" b="0" dirty="0" smtClean="0">
                <a:latin typeface="Times New Roman" pitchFamily="18" charset="0"/>
                <a:cs typeface="Times New Roman" pitchFamily="18" charset="0"/>
              </a:rPr>
              <a:t>, Brad Miller, David </a:t>
            </a:r>
            <a:r>
              <a:rPr lang="en-US" altLang="zh-CN" sz="2800" b="0" dirty="0" err="1" smtClean="0">
                <a:latin typeface="Times New Roman" pitchFamily="18" charset="0"/>
                <a:cs typeface="Times New Roman" pitchFamily="18" charset="0"/>
              </a:rPr>
              <a:t>Maltz</a:t>
            </a:r>
            <a:r>
              <a:rPr lang="en-US" altLang="zh-CN" sz="2800" b="0" dirty="0" smtClean="0">
                <a:latin typeface="Times New Roman" pitchFamily="18" charset="0"/>
                <a:cs typeface="Times New Roman" pitchFamily="18" charset="0"/>
              </a:rPr>
              <a:t>, Jon </a:t>
            </a:r>
            <a:r>
              <a:rPr lang="en-US" altLang="zh-CN" sz="2800" b="0" dirty="0" err="1" smtClean="0">
                <a:latin typeface="Times New Roman" pitchFamily="18" charset="0"/>
                <a:cs typeface="Times New Roman" pitchFamily="18" charset="0"/>
              </a:rPr>
              <a:t>Herlocker</a:t>
            </a:r>
            <a:r>
              <a:rPr lang="en-US" altLang="zh-CN" sz="2800" b="0" dirty="0" smtClean="0">
                <a:latin typeface="Times New Roman" pitchFamily="18" charset="0"/>
                <a:cs typeface="Times New Roman" pitchFamily="18" charset="0"/>
              </a:rPr>
              <a:t>, Lee Gordon, Sean </a:t>
            </a:r>
            <a:r>
              <a:rPr lang="en-US" altLang="zh-CN" sz="2800" b="0" dirty="0" err="1" smtClean="0">
                <a:latin typeface="Times New Roman" pitchFamily="18" charset="0"/>
                <a:cs typeface="Times New Roman" pitchFamily="18" charset="0"/>
              </a:rPr>
              <a:t>McNee</a:t>
            </a:r>
            <a:r>
              <a:rPr lang="en-US" altLang="zh-CN" sz="2800" b="0" dirty="0" smtClean="0">
                <a:latin typeface="Times New Roman" pitchFamily="18" charset="0"/>
                <a:cs typeface="Times New Roman" pitchFamily="18" charset="0"/>
              </a:rPr>
              <a:t>, and </a:t>
            </a:r>
            <a:r>
              <a:rPr lang="en-US" altLang="zh-CN" sz="2800" b="0" dirty="0" err="1" smtClean="0">
                <a:latin typeface="Times New Roman" pitchFamily="18" charset="0"/>
                <a:cs typeface="Times New Roman" pitchFamily="18" charset="0"/>
              </a:rPr>
              <a:t>Shyong</a:t>
            </a:r>
            <a:r>
              <a:rPr lang="en-US" altLang="zh-CN" sz="2800" b="0" dirty="0" smtClean="0">
                <a:latin typeface="Times New Roman" pitchFamily="18" charset="0"/>
                <a:cs typeface="Times New Roman" pitchFamily="18" charset="0"/>
              </a:rPr>
              <a:t> (Tony) K. Lam through the </a:t>
            </a:r>
            <a:r>
              <a:rPr lang="en-US" altLang="zh-CN" sz="2800" b="0" dirty="0" err="1" smtClean="0">
                <a:latin typeface="Times New Roman" pitchFamily="18" charset="0"/>
                <a:cs typeface="Times New Roman" pitchFamily="18" charset="0"/>
              </a:rPr>
              <a:t>GroupLens</a:t>
            </a:r>
            <a:r>
              <a:rPr lang="en-US" altLang="zh-CN" sz="2800" b="0" dirty="0" smtClean="0">
                <a:latin typeface="Times New Roman" pitchFamily="18" charset="0"/>
                <a:cs typeface="Times New Roman" pitchFamily="18" charset="0"/>
              </a:rPr>
              <a:t> family of systems.</a:t>
            </a:r>
            <a:endParaRPr lang="zh-CN" altLang="en-US" sz="2800" b="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31</a:t>
            </a:fld>
            <a:endParaRPr lang="en-US" altLang="zh-CN"/>
          </a:p>
        </p:txBody>
      </p:sp>
    </p:spTree>
  </p:cSld>
  <p:clrMapOvr>
    <a:masterClrMapping/>
  </p:clrMapOvr>
  <p:transition spd="med">
    <p:pull dir="l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96" y="8620"/>
            <a:ext cx="8229600" cy="1143000"/>
          </a:xfrm>
        </p:spPr>
        <p:txBody>
          <a:bodyPr/>
          <a:lstStyle/>
          <a:p>
            <a:pPr algn="l"/>
            <a:r>
              <a:rPr lang="en-US" altLang="zh-CN" b="1" dirty="0" smtClean="0">
                <a:solidFill>
                  <a:srgbClr val="C00000"/>
                </a:solidFill>
                <a:latin typeface="Times New Roman" pitchFamily="18" charset="0"/>
                <a:cs typeface="Times New Roman" pitchFamily="18" charset="0"/>
              </a:rPr>
              <a:t>ACM Software System Award (2010)</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099281"/>
            <a:ext cx="8229600" cy="4525963"/>
          </a:xfrm>
        </p:spPr>
        <p:txBody>
          <a:bodyPr/>
          <a:lstStyle/>
          <a:p>
            <a:r>
              <a:rPr lang="en-US" altLang="zh-CN" sz="2800" b="0" dirty="0" smtClean="0">
                <a:latin typeface="Times New Roman" pitchFamily="18" charset="0"/>
                <a:cs typeface="Times New Roman" pitchFamily="18" charset="0"/>
              </a:rPr>
              <a:t>The first generation </a:t>
            </a:r>
            <a:r>
              <a:rPr lang="en-US" altLang="zh-CN" sz="2800" b="0" dirty="0" err="1" smtClean="0">
                <a:latin typeface="Times New Roman" pitchFamily="18" charset="0"/>
                <a:cs typeface="Times New Roman" pitchFamily="18" charset="0"/>
              </a:rPr>
              <a:t>GroupLens</a:t>
            </a:r>
            <a:r>
              <a:rPr lang="en-US" altLang="zh-CN" sz="2800" b="0" dirty="0" smtClean="0">
                <a:latin typeface="Times New Roman" pitchFamily="18" charset="0"/>
                <a:cs typeface="Times New Roman" pitchFamily="18" charset="0"/>
              </a:rPr>
              <a:t> system (1994) was used to create personalized recommendations of Usenet news articles. The second generation (1995-1996) also targeted Usenet news articles, and led to the commercial launch of Net Perceptions, spawning what is now a vibrant recommender systems industry. After commercialization, the team launched </a:t>
            </a:r>
            <a:r>
              <a:rPr lang="en-US" altLang="zh-CN" sz="2800" b="0" dirty="0" err="1" smtClean="0">
                <a:latin typeface="Times New Roman" pitchFamily="18" charset="0"/>
                <a:cs typeface="Times New Roman" pitchFamily="18" charset="0"/>
              </a:rPr>
              <a:t>MovieLens</a:t>
            </a:r>
            <a:r>
              <a:rPr lang="en-US" altLang="zh-CN" sz="2800" b="0" dirty="0" smtClean="0">
                <a:latin typeface="Times New Roman" pitchFamily="18" charset="0"/>
                <a:cs typeface="Times New Roman" pitchFamily="18" charset="0"/>
              </a:rPr>
              <a:t> in 1997. </a:t>
            </a:r>
            <a:r>
              <a:rPr lang="en-US" altLang="zh-CN" sz="2800" b="0" dirty="0" err="1" smtClean="0">
                <a:latin typeface="Times New Roman" pitchFamily="18" charset="0"/>
                <a:cs typeface="Times New Roman" pitchFamily="18" charset="0"/>
              </a:rPr>
              <a:t>MovieLens</a:t>
            </a:r>
            <a:r>
              <a:rPr lang="en-US" altLang="zh-CN" sz="2800" b="0" dirty="0" smtClean="0">
                <a:latin typeface="Times New Roman" pitchFamily="18" charset="0"/>
                <a:cs typeface="Times New Roman" pitchFamily="18" charset="0"/>
              </a:rPr>
              <a:t>, a web-based research platform still operating today, has been used by more than 100,000 users; its online experiments and published datasets have led to hundreds of published advances in the field of recommender systems.</a:t>
            </a:r>
            <a:endParaRPr lang="zh-CN" altLang="en-US" sz="2800" b="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32</a:t>
            </a:fld>
            <a:endParaRPr lang="en-US" altLang="zh-CN"/>
          </a:p>
        </p:txBody>
      </p:sp>
    </p:spTree>
  </p:cSld>
  <p:clrMapOvr>
    <a:masterClrMapping/>
  </p:clrMapOvr>
  <p:transition spd="med">
    <p:pull dir="l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16" y="260648"/>
            <a:ext cx="9299376" cy="4525963"/>
          </a:xfrm>
        </p:spPr>
        <p:txBody>
          <a:bodyPr/>
          <a:lstStyle/>
          <a:p>
            <a:r>
              <a:rPr lang="en-US" altLang="zh-CN" sz="2800" b="0" dirty="0" smtClean="0">
                <a:latin typeface="Times New Roman" pitchFamily="18" charset="0"/>
                <a:cs typeface="Times New Roman" pitchFamily="18" charset="0"/>
              </a:rPr>
              <a:t>Prior to </a:t>
            </a:r>
            <a:r>
              <a:rPr lang="en-US" altLang="zh-CN" sz="2800" b="0" dirty="0" err="1" smtClean="0">
                <a:latin typeface="Times New Roman" pitchFamily="18" charset="0"/>
                <a:cs typeface="Times New Roman" pitchFamily="18" charset="0"/>
              </a:rPr>
              <a:t>GroupLens</a:t>
            </a:r>
            <a:r>
              <a:rPr lang="en-US" altLang="zh-CN" sz="2800" b="0" dirty="0" smtClean="0">
                <a:latin typeface="Times New Roman" pitchFamily="18" charset="0"/>
                <a:cs typeface="Times New Roman" pitchFamily="18" charset="0"/>
              </a:rPr>
              <a:t>, most personalization systems were based entirely on building profiles of content preferences, and then applying them to new content. While this technique worked when interests were topical (e.g., choosing news about a favorite football club), they did not handle less feature-based preferences or distinguish among topical items by quality or taste. In 1992, Xerox PARC's Tapestry project introduced the term and concept "collaborative filtering", creating a centralized database where annotations could be stored and retrieved, but application of this idea was limited by the need to manually form queries and explore the database. The </a:t>
            </a:r>
            <a:r>
              <a:rPr lang="en-US" altLang="zh-CN" sz="2800" b="0" dirty="0" err="1" smtClean="0">
                <a:latin typeface="Times New Roman" pitchFamily="18" charset="0"/>
                <a:cs typeface="Times New Roman" pitchFamily="18" charset="0"/>
              </a:rPr>
              <a:t>GroupLens</a:t>
            </a:r>
            <a:r>
              <a:rPr lang="en-US" altLang="zh-CN" sz="2800" b="0" dirty="0" smtClean="0">
                <a:latin typeface="Times New Roman" pitchFamily="18" charset="0"/>
                <a:cs typeface="Times New Roman" pitchFamily="18" charset="0"/>
              </a:rPr>
              <a:t> team introduced automation to the process, which proved to be the fundamental breakthrough that enabled wide-ranging research and commercial applications.</a:t>
            </a:r>
            <a:endParaRPr lang="zh-CN" altLang="en-US" sz="2800" b="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33</a:t>
            </a:fld>
            <a:endParaRPr lang="en-US" altLang="zh-CN"/>
          </a:p>
        </p:txBody>
      </p:sp>
      <p:sp>
        <p:nvSpPr>
          <p:cNvPr id="6" name="标题 5"/>
          <p:cNvSpPr>
            <a:spLocks noGrp="1"/>
          </p:cNvSpPr>
          <p:nvPr>
            <p:ph type="title"/>
          </p:nvPr>
        </p:nvSpPr>
        <p:spPr/>
        <p:txBody>
          <a:bodyPr/>
          <a:lstStyle/>
          <a:p>
            <a:endParaRPr lang="zh-CN" altLang="en-US"/>
          </a:p>
        </p:txBody>
      </p:sp>
    </p:spTree>
  </p:cSld>
  <p:clrMapOvr>
    <a:masterClrMapping/>
  </p:clrMapOvr>
  <p:transition spd="med">
    <p:pull dir="l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16" y="-16843"/>
            <a:ext cx="9299376" cy="4525963"/>
          </a:xfrm>
        </p:spPr>
        <p:txBody>
          <a:bodyPr/>
          <a:lstStyle/>
          <a:p>
            <a:r>
              <a:rPr lang="en-US" altLang="zh-CN" sz="2800" b="0" dirty="0" smtClean="0">
                <a:latin typeface="Times New Roman" pitchFamily="18" charset="0"/>
                <a:cs typeface="Times New Roman" pitchFamily="18" charset="0"/>
              </a:rPr>
              <a:t>Through the founding of Net Perceptions, </a:t>
            </a:r>
            <a:r>
              <a:rPr lang="en-US" altLang="zh-CN" sz="2800" b="0" dirty="0" err="1" smtClean="0">
                <a:latin typeface="Times New Roman" pitchFamily="18" charset="0"/>
                <a:cs typeface="Times New Roman" pitchFamily="18" charset="0"/>
              </a:rPr>
              <a:t>GroupLens</a:t>
            </a:r>
            <a:r>
              <a:rPr lang="en-US" altLang="zh-CN" sz="2800" b="0" dirty="0" smtClean="0">
                <a:latin typeface="Times New Roman" pitchFamily="18" charset="0"/>
                <a:cs typeface="Times New Roman" pitchFamily="18" charset="0"/>
              </a:rPr>
              <a:t> had an enormous impact on e-commerce and information portals. Early customers, including Amazon.com, </a:t>
            </a:r>
            <a:r>
              <a:rPr lang="en-US" altLang="zh-CN" sz="2800" b="0" dirty="0" err="1" smtClean="0">
                <a:latin typeface="Times New Roman" pitchFamily="18" charset="0"/>
                <a:cs typeface="Times New Roman" pitchFamily="18" charset="0"/>
              </a:rPr>
              <a:t>CDnow</a:t>
            </a:r>
            <a:r>
              <a:rPr lang="en-US" altLang="zh-CN" sz="2800" b="0" dirty="0" smtClean="0">
                <a:latin typeface="Times New Roman" pitchFamily="18" charset="0"/>
                <a:cs typeface="Times New Roman" pitchFamily="18" charset="0"/>
              </a:rPr>
              <a:t>, and Art.com, demonstrated that the software generalized to a wide variety of domains, and validated the usefulness of collaborative filtering recommendation through explicit and implicit user ratings . Net Perceptions grew to become a $1 billion company, providing recommender systems to leading retail and information companies around the world. Recommender systems grew into an extensive research field, drawing from machine learning, human computer interaction, ecommerce, information retrieval, databases, and other areas of computer science. ACM's annual Recommender Systems Conference brings together leading researchers and practitioners. The field was recently energized by the $1 million Netflix Challenge.</a:t>
            </a:r>
            <a:endParaRPr lang="zh-CN" altLang="en-US" sz="2800" b="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34</a:t>
            </a:fld>
            <a:endParaRPr lang="en-US" altLang="zh-CN"/>
          </a:p>
        </p:txBody>
      </p:sp>
      <p:sp>
        <p:nvSpPr>
          <p:cNvPr id="5" name="标题 4"/>
          <p:cNvSpPr>
            <a:spLocks noGrp="1"/>
          </p:cNvSpPr>
          <p:nvPr>
            <p:ph type="title"/>
          </p:nvPr>
        </p:nvSpPr>
        <p:spPr/>
        <p:txBody>
          <a:bodyPr/>
          <a:lstStyle/>
          <a:p>
            <a:endParaRPr lang="zh-CN" altLang="en-US"/>
          </a:p>
        </p:txBody>
      </p:sp>
    </p:spTree>
  </p:cSld>
  <p:clrMapOvr>
    <a:masterClrMapping/>
  </p:clrMapOvr>
  <p:transition spd="med">
    <p:pull dir="l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55DE0FB-053A-4747-8848-0061DD0EEC34}" type="slidenum">
              <a:rPr lang="en-US" altLang="zh-CN" smtClean="0"/>
              <a:pPr/>
              <a:t>35</a:t>
            </a:fld>
            <a:endParaRPr lang="en-US" altLang="zh-CN"/>
          </a:p>
        </p:txBody>
      </p:sp>
      <p:pic>
        <p:nvPicPr>
          <p:cNvPr id="45058" name="Picture 2"/>
          <p:cNvPicPr>
            <a:picLocks noChangeAspect="1" noChangeArrowheads="1"/>
          </p:cNvPicPr>
          <p:nvPr/>
        </p:nvPicPr>
        <p:blipFill>
          <a:blip r:embed="rId2" cstate="print"/>
          <a:srcRect/>
          <a:stretch>
            <a:fillRect/>
          </a:stretch>
        </p:blipFill>
        <p:spPr bwMode="auto">
          <a:xfrm>
            <a:off x="251520" y="1772816"/>
            <a:ext cx="8629864" cy="4464496"/>
          </a:xfrm>
          <a:prstGeom prst="rect">
            <a:avLst/>
          </a:prstGeom>
          <a:noFill/>
          <a:ln w="9525">
            <a:noFill/>
            <a:miter lim="800000"/>
            <a:headEnd/>
            <a:tailEnd/>
          </a:ln>
        </p:spPr>
      </p:pic>
      <p:sp>
        <p:nvSpPr>
          <p:cNvPr id="4" name="标题 1"/>
          <p:cNvSpPr txBox="1">
            <a:spLocks/>
          </p:cNvSpPr>
          <p:nvPr/>
        </p:nvSpPr>
        <p:spPr>
          <a:xfrm>
            <a:off x="457200" y="274638"/>
            <a:ext cx="8229600"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smtClean="0">
                <a:ln>
                  <a:noFill/>
                </a:ln>
                <a:solidFill>
                  <a:srgbClr val="C00000"/>
                </a:solidFill>
                <a:effectLst/>
                <a:uLnTx/>
                <a:uFillTx/>
                <a:latin typeface="Times New Roman" pitchFamily="18" charset="0"/>
                <a:ea typeface="方正姚体" pitchFamily="2" charset="-122"/>
                <a:cs typeface="Times New Roman" pitchFamily="18" charset="0"/>
              </a:rPr>
              <a:t>In Memory of John</a:t>
            </a:r>
            <a:r>
              <a:rPr kumimoji="0" lang="en-US" altLang="zh-CN" sz="4400" b="1" i="0" u="none" strike="noStrike" kern="0" cap="none" spc="0" normalizeH="0" noProof="0" dirty="0" smtClean="0">
                <a:ln>
                  <a:noFill/>
                </a:ln>
                <a:solidFill>
                  <a:srgbClr val="C00000"/>
                </a:solidFill>
                <a:effectLst/>
                <a:uLnTx/>
                <a:uFillTx/>
                <a:latin typeface="Times New Roman" pitchFamily="18" charset="0"/>
                <a:ea typeface="方正姚体" pitchFamily="2" charset="-122"/>
                <a:cs typeface="Times New Roman" pitchFamily="18" charset="0"/>
              </a:rPr>
              <a:t> </a:t>
            </a:r>
            <a:r>
              <a:rPr kumimoji="0" lang="en-US" altLang="zh-CN" sz="4400" b="1" i="0" u="none" strike="noStrike" kern="0" cap="none" spc="0" normalizeH="0" noProof="0" dirty="0" err="1" smtClean="0">
                <a:ln>
                  <a:noFill/>
                </a:ln>
                <a:solidFill>
                  <a:srgbClr val="C00000"/>
                </a:solidFill>
                <a:effectLst/>
                <a:uLnTx/>
                <a:uFillTx/>
                <a:latin typeface="Times New Roman" pitchFamily="18" charset="0"/>
                <a:ea typeface="方正姚体" pitchFamily="2" charset="-122"/>
                <a:cs typeface="Times New Roman" pitchFamily="18" charset="0"/>
              </a:rPr>
              <a:t>Riedl</a:t>
            </a:r>
            <a:endParaRPr kumimoji="0" lang="zh-CN" altLang="en-US" sz="4400" b="1" i="0" u="none" strike="noStrike" kern="0" cap="none" spc="0" normalizeH="0" baseline="0" noProof="0" dirty="0">
              <a:ln>
                <a:noFill/>
              </a:ln>
              <a:solidFill>
                <a:srgbClr val="C00000"/>
              </a:solidFill>
              <a:effectLst/>
              <a:uLnTx/>
              <a:uFillTx/>
              <a:latin typeface="Times New Roman" pitchFamily="18" charset="0"/>
              <a:ea typeface="方正姚体" pitchFamily="2" charset="-122"/>
              <a:cs typeface="Times New Roman" pitchFamily="18" charset="0"/>
            </a:endParaRPr>
          </a:p>
        </p:txBody>
      </p:sp>
    </p:spTree>
  </p:cSld>
  <p:clrMapOvr>
    <a:masterClrMapping/>
  </p:clrMapOvr>
  <p:transition spd="med">
    <p:pull dir="l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Acknowledgement</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err="1" smtClean="0">
                <a:latin typeface="Times New Roman" pitchFamily="18" charset="0"/>
                <a:cs typeface="Times New Roman" pitchFamily="18" charset="0"/>
              </a:rPr>
              <a:t>Coursera</a:t>
            </a:r>
            <a:r>
              <a:rPr lang="en-US" altLang="zh-CN" sz="3200" dirty="0" smtClean="0">
                <a:latin typeface="Times New Roman" pitchFamily="18" charset="0"/>
                <a:cs typeface="Times New Roman" pitchFamily="18" charset="0"/>
              </a:rPr>
              <a:t> course</a:t>
            </a:r>
          </a:p>
          <a:p>
            <a:pPr lvl="1"/>
            <a:r>
              <a:rPr lang="en-US" altLang="zh-CN" sz="3000" dirty="0" smtClean="0">
                <a:latin typeface="Times New Roman" pitchFamily="18" charset="0"/>
                <a:cs typeface="Times New Roman" pitchFamily="18" charset="0"/>
              </a:rPr>
              <a:t>Recommender Systems, an Introduction</a:t>
            </a:r>
          </a:p>
          <a:p>
            <a:pPr lvl="1"/>
            <a:r>
              <a:rPr lang="en-US" altLang="zh-CN" sz="3000" dirty="0" smtClean="0">
                <a:latin typeface="Times New Roman" pitchFamily="18" charset="0"/>
                <a:cs typeface="Times New Roman" pitchFamily="18" charset="0"/>
              </a:rPr>
              <a:t>https://www.coursera.org/learn/recommender-systems/</a:t>
            </a:r>
          </a:p>
          <a:p>
            <a:r>
              <a:rPr lang="en-US" altLang="zh-CN" sz="3200" dirty="0" smtClean="0">
                <a:latin typeface="Times New Roman" pitchFamily="18" charset="0"/>
                <a:cs typeface="Times New Roman" pitchFamily="18" charset="0"/>
              </a:rPr>
              <a:t>Instructor</a:t>
            </a:r>
          </a:p>
          <a:p>
            <a:pPr lvl="1"/>
            <a:r>
              <a:rPr lang="en-US" altLang="zh-CN" sz="3000" dirty="0" smtClean="0">
                <a:latin typeface="Times New Roman" pitchFamily="18" charset="0"/>
                <a:cs typeface="Times New Roman" pitchFamily="18" charset="0"/>
              </a:rPr>
              <a:t>Joseph A </a:t>
            </a:r>
            <a:r>
              <a:rPr lang="en-US" altLang="zh-CN" sz="3000" dirty="0" err="1" smtClean="0">
                <a:latin typeface="Times New Roman" pitchFamily="18" charset="0"/>
                <a:cs typeface="Times New Roman" pitchFamily="18" charset="0"/>
              </a:rPr>
              <a:t>Konstan</a:t>
            </a:r>
            <a:r>
              <a:rPr lang="en-US" altLang="zh-CN" sz="3000" dirty="0" smtClean="0">
                <a:latin typeface="Times New Roman" pitchFamily="18" charset="0"/>
                <a:cs typeface="Times New Roman" pitchFamily="18" charset="0"/>
              </a:rPr>
              <a:t> (Distinguished McKnight University Professor at the University of Minnesota)</a:t>
            </a:r>
          </a:p>
          <a:p>
            <a:pPr lvl="1"/>
            <a:r>
              <a:rPr lang="en-US" altLang="zh-CN" sz="3000" dirty="0" smtClean="0">
                <a:latin typeface="Times New Roman" pitchFamily="18" charset="0"/>
                <a:cs typeface="Times New Roman" pitchFamily="18" charset="0"/>
              </a:rPr>
              <a:t>Michael D </a:t>
            </a:r>
            <a:r>
              <a:rPr lang="en-US" altLang="zh-CN" sz="3000" dirty="0" err="1" smtClean="0">
                <a:latin typeface="Times New Roman" pitchFamily="18" charset="0"/>
                <a:cs typeface="Times New Roman" pitchFamily="18" charset="0"/>
              </a:rPr>
              <a:t>Ekstrand</a:t>
            </a:r>
            <a:r>
              <a:rPr lang="en-US" altLang="zh-CN" sz="3000" dirty="0" smtClean="0">
                <a:latin typeface="Times New Roman" pitchFamily="18" charset="0"/>
                <a:cs typeface="Times New Roman" pitchFamily="18" charset="0"/>
              </a:rPr>
              <a:t> (Assistant Professor at Texas State University)</a:t>
            </a:r>
          </a:p>
          <a:p>
            <a:pPr lvl="1"/>
            <a:endParaRPr lang="en-US" altLang="zh-CN" sz="3000" dirty="0" smtClean="0">
              <a:latin typeface="Times New Roman" pitchFamily="18" charset="0"/>
              <a:cs typeface="Times New Roman" pitchFamily="18" charset="0"/>
            </a:endParaRPr>
          </a:p>
          <a:p>
            <a:pPr lvl="1"/>
            <a:endParaRPr lang="zh-CN" altLang="en-US" sz="30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36</a:t>
            </a:fld>
            <a:endParaRPr lang="en-US" altLang="zh-CN"/>
          </a:p>
        </p:txBody>
      </p:sp>
      <p:pic>
        <p:nvPicPr>
          <p:cNvPr id="1069058" name="Picture 2" descr="http://www-users.cs.umn.edu/~konstan/konstan-award-photo.jpg"/>
          <p:cNvPicPr>
            <a:picLocks noChangeAspect="1" noChangeArrowheads="1"/>
          </p:cNvPicPr>
          <p:nvPr/>
        </p:nvPicPr>
        <p:blipFill>
          <a:blip r:embed="rId2" cstate="print"/>
          <a:srcRect/>
          <a:stretch>
            <a:fillRect/>
          </a:stretch>
        </p:blipFill>
        <p:spPr bwMode="auto">
          <a:xfrm>
            <a:off x="5904148" y="144016"/>
            <a:ext cx="1470763" cy="2052228"/>
          </a:xfrm>
          <a:prstGeom prst="rect">
            <a:avLst/>
          </a:prstGeom>
          <a:noFill/>
        </p:spPr>
      </p:pic>
      <p:sp>
        <p:nvSpPr>
          <p:cNvPr id="1069060" name="AutoShape 4" descr="“Michael D Ekstrand”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69062" name="AutoShape 6" descr="“Michael D Ekstrand”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69063" name="Picture 7" descr="C:\Users\Ping\Desktop\下载.jpg"/>
          <p:cNvPicPr>
            <a:picLocks noChangeAspect="1" noChangeArrowheads="1"/>
          </p:cNvPicPr>
          <p:nvPr/>
        </p:nvPicPr>
        <p:blipFill>
          <a:blip r:embed="rId3" cstate="print"/>
          <a:srcRect/>
          <a:stretch>
            <a:fillRect/>
          </a:stretch>
        </p:blipFill>
        <p:spPr bwMode="auto">
          <a:xfrm>
            <a:off x="7416316" y="144016"/>
            <a:ext cx="1512168" cy="2060848"/>
          </a:xfrm>
          <a:prstGeom prst="rect">
            <a:avLst/>
          </a:prstGeom>
          <a:noFill/>
        </p:spPr>
      </p:pic>
    </p:spTree>
  </p:cSld>
  <p:clrMapOvr>
    <a:masterClrMapping/>
  </p:clrMapOvr>
  <p:transition spd="med">
    <p:pull dir="l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Acknowledgement</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37</a:t>
            </a:fld>
            <a:endParaRPr lang="en-US" altLang="zh-CN"/>
          </a:p>
        </p:txBody>
      </p:sp>
      <p:sp>
        <p:nvSpPr>
          <p:cNvPr id="1069060" name="AutoShape 4" descr="“Michael D Ekstrand”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69062" name="AutoShape 6" descr="“Michael D Ekstrand”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2" name="Picture 2"/>
          <p:cNvPicPr>
            <a:picLocks noChangeAspect="1" noChangeArrowheads="1"/>
          </p:cNvPicPr>
          <p:nvPr/>
        </p:nvPicPr>
        <p:blipFill>
          <a:blip r:embed="rId2" cstate="print"/>
          <a:srcRect/>
          <a:stretch>
            <a:fillRect/>
          </a:stretch>
        </p:blipFill>
        <p:spPr bwMode="auto">
          <a:xfrm>
            <a:off x="1331639" y="1412776"/>
            <a:ext cx="6172641" cy="5076564"/>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latin typeface="Times New Roman" pitchFamily="18" charset="0"/>
                <a:cs typeface="Times New Roman" pitchFamily="18" charset="0"/>
              </a:rPr>
              <a:t>Analysis Framework of</a:t>
            </a:r>
            <a:br>
              <a:rPr lang="en-US" altLang="zh-CN" dirty="0" smtClean="0">
                <a:solidFill>
                  <a:srgbClr val="C00000"/>
                </a:solidFill>
                <a:latin typeface="Times New Roman" pitchFamily="18" charset="0"/>
                <a:cs typeface="Times New Roman" pitchFamily="18" charset="0"/>
              </a:rPr>
            </a:br>
            <a:r>
              <a:rPr lang="en-US" altLang="zh-CN" dirty="0" smtClean="0">
                <a:solidFill>
                  <a:srgbClr val="C00000"/>
                </a:solidFill>
                <a:latin typeface="Times New Roman" pitchFamily="18" charset="0"/>
                <a:cs typeface="Times New Roman" pitchFamily="18" charset="0"/>
              </a:rPr>
              <a:t>recommender systems</a:t>
            </a:r>
            <a:endParaRPr lang="zh-CN" altLang="en-US" dirty="0">
              <a:solidFill>
                <a:srgbClr val="C00000"/>
              </a:solidFill>
              <a:latin typeface="Times New Roman" pitchFamily="18" charset="0"/>
              <a:cs typeface="Times New Roman" pitchFamily="18" charset="0"/>
            </a:endParaRPr>
          </a:p>
        </p:txBody>
      </p:sp>
      <p:sp>
        <p:nvSpPr>
          <p:cNvPr id="3" name="文本占位符 2"/>
          <p:cNvSpPr>
            <a:spLocks noGrp="1"/>
          </p:cNvSpPr>
          <p:nvPr>
            <p:ph type="body" idx="1"/>
          </p:nvPr>
        </p:nvSpPr>
        <p:spPr/>
        <p:txBody>
          <a:bodyPr/>
          <a:lstStyle/>
          <a:p>
            <a:r>
              <a:rPr lang="en-US" altLang="zh-CN" dirty="0" smtClean="0">
                <a:solidFill>
                  <a:srgbClr val="C00000"/>
                </a:solidFill>
              </a:rPr>
              <a:t>1-2</a:t>
            </a:r>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8638A0F9-2657-463A-94BD-8851C2F5F515}" type="slidenum">
              <a:rPr lang="en-US" altLang="zh-CN" smtClean="0"/>
              <a:pPr/>
              <a:t>38</a:t>
            </a:fld>
            <a:endParaRPr lang="en-US" altLang="zh-CN"/>
          </a:p>
        </p:txBody>
      </p:sp>
    </p:spTree>
  </p:cSld>
  <p:clrMapOvr>
    <a:masterClrMapping/>
  </p:clrMapOvr>
  <p:transition spd="med">
    <p:pull dir="l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Learning Objectives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To understand the different types of recommender systems</a:t>
            </a:r>
          </a:p>
          <a:p>
            <a:pPr lvl="1"/>
            <a:r>
              <a:rPr lang="en-US" altLang="zh-CN" sz="3000" dirty="0" smtClean="0">
                <a:latin typeface="Times New Roman" pitchFamily="18" charset="0"/>
                <a:cs typeface="Times New Roman" pitchFamily="18" charset="0"/>
              </a:rPr>
              <a:t>A framework for analyzing recommender systems in general</a:t>
            </a:r>
          </a:p>
          <a:p>
            <a:pPr lvl="1"/>
            <a:r>
              <a:rPr lang="en-US" altLang="zh-CN" sz="2800" dirty="0" smtClean="0">
                <a:latin typeface="Times New Roman" pitchFamily="18" charset="0"/>
                <a:cs typeface="Times New Roman" pitchFamily="18" charset="0"/>
              </a:rPr>
              <a:t>A specific overview of different recommendation algorithms</a:t>
            </a:r>
          </a:p>
          <a:p>
            <a:r>
              <a:rPr lang="en-US" altLang="zh-CN" sz="3200" dirty="0" smtClean="0">
                <a:latin typeface="Times New Roman" pitchFamily="18" charset="0"/>
                <a:cs typeface="Times New Roman" pitchFamily="18" charset="0"/>
              </a:rPr>
              <a:t>To acquire a roadmap for the rest of the course, based on the algorithms studied</a:t>
            </a:r>
            <a:endParaRPr lang="zh-CN" altLang="en-US" sz="32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39</a:t>
            </a:fld>
            <a:endParaRPr lang="en-US" altLang="zh-CN"/>
          </a:p>
        </p:txBody>
      </p:sp>
    </p:spTree>
  </p:cSld>
  <p:clrMapOvr>
    <a:masterClrMapping/>
  </p:clrMapOvr>
  <p:transition spd="med">
    <p:pull dir="l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RS Everywhere</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a:t>
            </a:fld>
            <a:endParaRPr lang="en-US" altLang="zh-CN"/>
          </a:p>
        </p:txBody>
      </p:sp>
      <p:pic>
        <p:nvPicPr>
          <p:cNvPr id="2050" name="Picture 2"/>
          <p:cNvPicPr>
            <a:picLocks noChangeAspect="1" noChangeArrowheads="1"/>
          </p:cNvPicPr>
          <p:nvPr/>
        </p:nvPicPr>
        <p:blipFill>
          <a:blip r:embed="rId3" cstate="print"/>
          <a:srcRect/>
          <a:stretch>
            <a:fillRect/>
          </a:stretch>
        </p:blipFill>
        <p:spPr bwMode="auto">
          <a:xfrm>
            <a:off x="791580" y="1412776"/>
            <a:ext cx="7704856" cy="4100482"/>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Analysis Framework</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520788"/>
            <a:ext cx="8686800" cy="4525963"/>
          </a:xfrm>
        </p:spPr>
        <p:txBody>
          <a:bodyPr/>
          <a:lstStyle/>
          <a:p>
            <a:r>
              <a:rPr lang="en-US" altLang="zh-CN" sz="3200" dirty="0" smtClean="0">
                <a:latin typeface="Times New Roman" pitchFamily="18" charset="0"/>
                <a:cs typeface="Times New Roman" pitchFamily="18" charset="0"/>
              </a:rPr>
              <a:t>Dimension of analysis</a:t>
            </a:r>
          </a:p>
          <a:p>
            <a:pPr marL="971550" lvl="1" indent="-514350">
              <a:buFont typeface="+mj-lt"/>
              <a:buAutoNum type="arabicPeriod"/>
            </a:pPr>
            <a:r>
              <a:rPr lang="en-US" altLang="zh-CN" sz="3000" dirty="0" smtClean="0">
                <a:latin typeface="Times New Roman" pitchFamily="18" charset="0"/>
                <a:cs typeface="Times New Roman" pitchFamily="18" charset="0"/>
              </a:rPr>
              <a:t>Domain</a:t>
            </a:r>
          </a:p>
          <a:p>
            <a:pPr marL="971550" lvl="1" indent="-514350">
              <a:buFont typeface="+mj-lt"/>
              <a:buAutoNum type="arabicPeriod"/>
            </a:pPr>
            <a:r>
              <a:rPr lang="en-US" altLang="zh-CN" sz="3000" dirty="0" smtClean="0">
                <a:latin typeface="Times New Roman" pitchFamily="18" charset="0"/>
                <a:cs typeface="Times New Roman" pitchFamily="18" charset="0"/>
              </a:rPr>
              <a:t>Purpose</a:t>
            </a:r>
          </a:p>
          <a:p>
            <a:pPr marL="971550" lvl="1" indent="-514350">
              <a:buFont typeface="+mj-lt"/>
              <a:buAutoNum type="arabicPeriod"/>
            </a:pPr>
            <a:r>
              <a:rPr lang="en-US" altLang="zh-CN" sz="3000" dirty="0" smtClean="0">
                <a:latin typeface="Times New Roman" pitchFamily="18" charset="0"/>
                <a:cs typeface="Times New Roman" pitchFamily="18" charset="0"/>
              </a:rPr>
              <a:t>Recommendation context</a:t>
            </a:r>
          </a:p>
          <a:p>
            <a:pPr marL="971550" lvl="1" indent="-514350">
              <a:buFont typeface="+mj-lt"/>
              <a:buAutoNum type="arabicPeriod"/>
            </a:pPr>
            <a:r>
              <a:rPr lang="en-US" altLang="zh-CN" sz="3000" dirty="0" smtClean="0">
                <a:latin typeface="Times New Roman" pitchFamily="18" charset="0"/>
                <a:cs typeface="Times New Roman" pitchFamily="18" charset="0"/>
              </a:rPr>
              <a:t>Whose opinion</a:t>
            </a:r>
          </a:p>
          <a:p>
            <a:pPr marL="971550" lvl="1" indent="-514350">
              <a:buFont typeface="+mj-lt"/>
              <a:buAutoNum type="arabicPeriod"/>
            </a:pPr>
            <a:r>
              <a:rPr lang="en-US" altLang="zh-CN" sz="3000" dirty="0" smtClean="0">
                <a:latin typeface="Times New Roman" pitchFamily="18" charset="0"/>
                <a:cs typeface="Times New Roman" pitchFamily="18" charset="0"/>
              </a:rPr>
              <a:t>Personalization level</a:t>
            </a:r>
          </a:p>
          <a:p>
            <a:pPr marL="971550" lvl="1" indent="-514350">
              <a:buFont typeface="+mj-lt"/>
              <a:buAutoNum type="arabicPeriod"/>
            </a:pPr>
            <a:r>
              <a:rPr lang="en-US" altLang="zh-CN" sz="3000" dirty="0" smtClean="0">
                <a:latin typeface="Times New Roman" pitchFamily="18" charset="0"/>
                <a:cs typeface="Times New Roman" pitchFamily="18" charset="0"/>
              </a:rPr>
              <a:t>Privacy and trustworthiness</a:t>
            </a:r>
          </a:p>
          <a:p>
            <a:pPr marL="971550" lvl="1" indent="-514350">
              <a:buFont typeface="+mj-lt"/>
              <a:buAutoNum type="arabicPeriod"/>
            </a:pPr>
            <a:r>
              <a:rPr lang="en-US" altLang="zh-CN" sz="3000" dirty="0" smtClean="0">
                <a:latin typeface="Times New Roman" pitchFamily="18" charset="0"/>
                <a:cs typeface="Times New Roman" pitchFamily="18" charset="0"/>
              </a:rPr>
              <a:t>Interface</a:t>
            </a:r>
          </a:p>
          <a:p>
            <a:pPr marL="971550" lvl="1" indent="-514350">
              <a:buFont typeface="+mj-lt"/>
              <a:buAutoNum type="arabicPeriod"/>
            </a:pPr>
            <a:r>
              <a:rPr lang="en-US" altLang="zh-CN" sz="3000" dirty="0" smtClean="0">
                <a:latin typeface="Times New Roman" pitchFamily="18" charset="0"/>
                <a:cs typeface="Times New Roman" pitchFamily="18" charset="0"/>
              </a:rPr>
              <a:t>Recommendation algorithms</a:t>
            </a:r>
            <a:endParaRPr lang="zh-CN" altLang="en-US" sz="32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40</a:t>
            </a:fld>
            <a:endParaRPr lang="en-US" altLang="zh-CN"/>
          </a:p>
        </p:txBody>
      </p:sp>
    </p:spTree>
  </p:cSld>
  <p:clrMapOvr>
    <a:masterClrMapping/>
  </p:clrMapOvr>
  <p:transition spd="med">
    <p:pull dir="l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1 Domains of Recommendation</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Content to commerce and beyond</a:t>
            </a:r>
          </a:p>
          <a:p>
            <a:pPr lvl="1"/>
            <a:r>
              <a:rPr lang="en-US" altLang="zh-CN" sz="3000" dirty="0" smtClean="0">
                <a:latin typeface="Times New Roman" pitchFamily="18" charset="0"/>
                <a:cs typeface="Times New Roman" pitchFamily="18" charset="0"/>
              </a:rPr>
              <a:t>News, information, “text”</a:t>
            </a:r>
          </a:p>
          <a:p>
            <a:pPr lvl="1"/>
            <a:r>
              <a:rPr lang="en-US" altLang="zh-CN" sz="3000" dirty="0" smtClean="0">
                <a:latin typeface="Times New Roman" pitchFamily="18" charset="0"/>
                <a:cs typeface="Times New Roman" pitchFamily="18" charset="0"/>
              </a:rPr>
              <a:t>Products, vendors, bundles (e.g., China Mobile)</a:t>
            </a:r>
          </a:p>
          <a:p>
            <a:pPr lvl="1"/>
            <a:r>
              <a:rPr lang="en-US" altLang="zh-CN" sz="3000" dirty="0" smtClean="0">
                <a:latin typeface="Times New Roman" pitchFamily="18" charset="0"/>
                <a:cs typeface="Times New Roman" pitchFamily="18" charset="0"/>
              </a:rPr>
              <a:t>Matchmaking (other people) (</a:t>
            </a:r>
            <a:r>
              <a:rPr lang="zh-CN" altLang="en-US" sz="3000" dirty="0" smtClean="0">
                <a:latin typeface="Times New Roman" pitchFamily="18" charset="0"/>
                <a:cs typeface="Times New Roman" pitchFamily="18" charset="0"/>
              </a:rPr>
              <a:t>世纪佳缘</a:t>
            </a:r>
            <a:r>
              <a:rPr lang="en-US" altLang="zh-CN" sz="3000" dirty="0" smtClean="0">
                <a:latin typeface="Times New Roman" pitchFamily="18" charset="0"/>
                <a:cs typeface="Times New Roman" pitchFamily="18" charset="0"/>
              </a:rPr>
              <a:t>)</a:t>
            </a:r>
          </a:p>
          <a:p>
            <a:pPr lvl="1"/>
            <a:r>
              <a:rPr lang="en-US" altLang="zh-CN" sz="3000" dirty="0" smtClean="0">
                <a:latin typeface="Times New Roman" pitchFamily="18" charset="0"/>
                <a:cs typeface="Times New Roman" pitchFamily="18" charset="0"/>
              </a:rPr>
              <a:t>Sequences (e.g. travel route) </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41</a:t>
            </a:fld>
            <a:endParaRPr lang="en-US" altLang="zh-CN"/>
          </a:p>
        </p:txBody>
      </p:sp>
    </p:spTree>
  </p:cSld>
  <p:clrMapOvr>
    <a:masterClrMapping/>
  </p:clrMapOvr>
  <p:transition spd="med">
    <p:pull dir="l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2 Purposes of Recommendation</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The recommendations themselves</a:t>
            </a:r>
          </a:p>
          <a:p>
            <a:pPr lvl="1"/>
            <a:r>
              <a:rPr lang="en-US" altLang="zh-CN" sz="3000" dirty="0" smtClean="0">
                <a:latin typeface="Times New Roman" pitchFamily="18" charset="0"/>
                <a:cs typeface="Times New Roman" pitchFamily="18" charset="0"/>
              </a:rPr>
              <a:t>Sales</a:t>
            </a:r>
          </a:p>
          <a:p>
            <a:pPr lvl="1"/>
            <a:r>
              <a:rPr lang="en-US" altLang="zh-CN" sz="3000" dirty="0" smtClean="0">
                <a:latin typeface="Times New Roman" pitchFamily="18" charset="0"/>
                <a:cs typeface="Times New Roman" pitchFamily="18" charset="0"/>
              </a:rPr>
              <a:t>Information</a:t>
            </a:r>
          </a:p>
          <a:p>
            <a:r>
              <a:rPr lang="en-US" altLang="zh-CN" sz="3200" dirty="0" smtClean="0">
                <a:latin typeface="Times New Roman" pitchFamily="18" charset="0"/>
                <a:cs typeface="Times New Roman" pitchFamily="18" charset="0"/>
              </a:rPr>
              <a:t>Education of user/customer</a:t>
            </a:r>
          </a:p>
          <a:p>
            <a:pPr lvl="1"/>
            <a:r>
              <a:rPr lang="en-US" altLang="zh-CN" sz="3000" dirty="0" smtClean="0">
                <a:latin typeface="Times New Roman" pitchFamily="18" charset="0"/>
                <a:cs typeface="Times New Roman" pitchFamily="18" charset="0"/>
              </a:rPr>
              <a:t>Sequences (e.g. travel route) </a:t>
            </a:r>
          </a:p>
          <a:p>
            <a:r>
              <a:rPr lang="en-US" altLang="zh-CN" sz="3200" dirty="0" smtClean="0">
                <a:latin typeface="Times New Roman" pitchFamily="18" charset="0"/>
                <a:cs typeface="Times New Roman" pitchFamily="18" charset="0"/>
              </a:rPr>
              <a:t>Build a community of users/customers around products or content</a:t>
            </a:r>
            <a:endParaRPr lang="zh-CN" altLang="en-US" sz="32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42</a:t>
            </a:fld>
            <a:endParaRPr lang="en-US" altLang="zh-CN"/>
          </a:p>
        </p:txBody>
      </p:sp>
    </p:spTree>
  </p:cSld>
  <p:clrMapOvr>
    <a:masterClrMapping/>
  </p:clrMapOvr>
  <p:transition spd="med">
    <p:pull dir="l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3 Recommendation Context</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448780"/>
            <a:ext cx="8686800" cy="4525963"/>
          </a:xfrm>
        </p:spPr>
        <p:txBody>
          <a:bodyPr/>
          <a:lstStyle/>
          <a:p>
            <a:r>
              <a:rPr lang="en-US" altLang="zh-CN" sz="3200" dirty="0" smtClean="0">
                <a:latin typeface="Times New Roman" pitchFamily="18" charset="0"/>
                <a:cs typeface="Times New Roman" pitchFamily="18" charset="0"/>
              </a:rPr>
              <a:t>What is the User doing at the time of recommendation?</a:t>
            </a:r>
          </a:p>
          <a:p>
            <a:pPr lvl="1"/>
            <a:r>
              <a:rPr lang="en-US" altLang="zh-CN" sz="3000" dirty="0" smtClean="0">
                <a:latin typeface="Times New Roman" pitchFamily="18" charset="0"/>
                <a:cs typeface="Times New Roman" pitchFamily="18" charset="0"/>
              </a:rPr>
              <a:t>Shopping</a:t>
            </a:r>
          </a:p>
          <a:p>
            <a:pPr lvl="1"/>
            <a:r>
              <a:rPr lang="en-US" altLang="zh-CN" sz="3000" dirty="0" smtClean="0">
                <a:latin typeface="Times New Roman" pitchFamily="18" charset="0"/>
                <a:cs typeface="Times New Roman" pitchFamily="18" charset="0"/>
              </a:rPr>
              <a:t>Listening to Music</a:t>
            </a:r>
          </a:p>
          <a:p>
            <a:pPr lvl="1"/>
            <a:r>
              <a:rPr lang="en-US" altLang="zh-CN" sz="3000" dirty="0" smtClean="0">
                <a:latin typeface="Times New Roman" pitchFamily="18" charset="0"/>
                <a:cs typeface="Times New Roman" pitchFamily="18" charset="0"/>
              </a:rPr>
              <a:t>Hanging out with other people</a:t>
            </a:r>
          </a:p>
          <a:p>
            <a:r>
              <a:rPr lang="en-US" altLang="zh-CN" sz="3200" dirty="0" smtClean="0">
                <a:solidFill>
                  <a:srgbClr val="00B0F0"/>
                </a:solidFill>
                <a:latin typeface="Times New Roman" pitchFamily="18" charset="0"/>
                <a:cs typeface="Times New Roman" pitchFamily="18" charset="0"/>
              </a:rPr>
              <a:t>Select the right time for recommendation</a:t>
            </a:r>
          </a:p>
          <a:p>
            <a:pPr lvl="1"/>
            <a:r>
              <a:rPr lang="en-US" altLang="zh-CN" sz="3000" dirty="0" smtClean="0">
                <a:solidFill>
                  <a:srgbClr val="00B0F0"/>
                </a:solidFill>
                <a:latin typeface="Times New Roman" pitchFamily="18" charset="0"/>
                <a:cs typeface="Times New Roman" pitchFamily="18" charset="0"/>
              </a:rPr>
              <a:t>Online shopping vs. Offline shopping</a:t>
            </a:r>
          </a:p>
          <a:p>
            <a:r>
              <a:rPr lang="en-US" altLang="zh-CN" sz="3200" dirty="0" smtClean="0">
                <a:latin typeface="Times New Roman" pitchFamily="18" charset="0"/>
                <a:cs typeface="Times New Roman" pitchFamily="18" charset="0"/>
              </a:rPr>
              <a:t>How does the context constrain the recommender?</a:t>
            </a:r>
          </a:p>
          <a:p>
            <a:pPr lvl="1"/>
            <a:r>
              <a:rPr lang="en-US" altLang="zh-CN" sz="3000" dirty="0" smtClean="0">
                <a:latin typeface="Times New Roman" pitchFamily="18" charset="0"/>
                <a:cs typeface="Times New Roman" pitchFamily="18" charset="0"/>
              </a:rPr>
              <a:t>Level of attention and interruption</a:t>
            </a:r>
            <a:endParaRPr lang="zh-CN" altLang="en-US" sz="30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43</a:t>
            </a:fld>
            <a:endParaRPr lang="en-US" altLang="zh-CN"/>
          </a:p>
        </p:txBody>
      </p:sp>
      <p:sp>
        <p:nvSpPr>
          <p:cNvPr id="5" name="TextBox 4"/>
          <p:cNvSpPr txBox="1"/>
          <p:nvPr/>
        </p:nvSpPr>
        <p:spPr>
          <a:xfrm>
            <a:off x="6869018" y="3789040"/>
            <a:ext cx="2274982" cy="369332"/>
          </a:xfrm>
          <a:prstGeom prst="rect">
            <a:avLst/>
          </a:prstGeom>
          <a:noFill/>
        </p:spPr>
        <p:txBody>
          <a:bodyPr wrap="none" rtlCol="0">
            <a:spAutoFit/>
          </a:bodyPr>
          <a:lstStyle/>
          <a:p>
            <a:r>
              <a:rPr lang="en-US" altLang="zh-CN" dirty="0" smtClean="0">
                <a:solidFill>
                  <a:srgbClr val="FF0000"/>
                </a:solidFill>
              </a:rPr>
              <a:t>Good research point</a:t>
            </a:r>
            <a:endParaRPr lang="zh-CN" altLang="en-US" dirty="0">
              <a:solidFill>
                <a:srgbClr val="FF0000"/>
              </a:solidFill>
            </a:endParaRPr>
          </a:p>
        </p:txBody>
      </p:sp>
    </p:spTree>
  </p:cSld>
  <p:clrMapOvr>
    <a:masterClrMapping/>
  </p:clrMapOvr>
  <p:transition spd="med">
    <p:pull dir="l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4 Whose Opinion</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448780"/>
            <a:ext cx="8686800" cy="4525963"/>
          </a:xfrm>
        </p:spPr>
        <p:txBody>
          <a:bodyPr/>
          <a:lstStyle/>
          <a:p>
            <a:r>
              <a:rPr lang="en-US" altLang="zh-CN" sz="3200" dirty="0" smtClean="0">
                <a:latin typeface="Times New Roman" pitchFamily="18" charset="0"/>
                <a:cs typeface="Times New Roman" pitchFamily="18" charset="0"/>
              </a:rPr>
              <a:t>Expert</a:t>
            </a:r>
            <a:endParaRPr lang="en-US" altLang="zh-CN" sz="3000" dirty="0" smtClean="0">
              <a:latin typeface="Times New Roman" pitchFamily="18" charset="0"/>
              <a:cs typeface="Times New Roman" pitchFamily="18" charset="0"/>
            </a:endParaRPr>
          </a:p>
          <a:p>
            <a:r>
              <a:rPr lang="en-US" altLang="zh-CN" sz="3200" dirty="0" smtClean="0">
                <a:latin typeface="Times New Roman" pitchFamily="18" charset="0"/>
                <a:cs typeface="Times New Roman" pitchFamily="18" charset="0"/>
              </a:rPr>
              <a:t>Ordinary folks</a:t>
            </a:r>
            <a:endParaRPr lang="en-US" altLang="zh-CN" sz="3000" dirty="0" smtClean="0">
              <a:latin typeface="Times New Roman" pitchFamily="18" charset="0"/>
              <a:cs typeface="Times New Roman" pitchFamily="18" charset="0"/>
            </a:endParaRPr>
          </a:p>
          <a:p>
            <a:r>
              <a:rPr lang="en-US" altLang="zh-CN" sz="3200" dirty="0" smtClean="0">
                <a:latin typeface="Times New Roman" pitchFamily="18" charset="0"/>
                <a:cs typeface="Times New Roman" pitchFamily="18" charset="0"/>
              </a:rPr>
              <a:t>People like you</a:t>
            </a:r>
            <a:endParaRPr lang="zh-CN" altLang="en-US" sz="30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44</a:t>
            </a:fld>
            <a:endParaRPr lang="en-US" altLang="zh-CN"/>
          </a:p>
        </p:txBody>
      </p:sp>
    </p:spTree>
  </p:cSld>
  <p:clrMapOvr>
    <a:masterClrMapping/>
  </p:clrMapOvr>
  <p:transition spd="med">
    <p:pull dir="l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Recommendation from Experts</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45</a:t>
            </a:fld>
            <a:endParaRPr lang="en-US" altLang="zh-CN"/>
          </a:p>
        </p:txBody>
      </p:sp>
      <p:sp>
        <p:nvSpPr>
          <p:cNvPr id="5" name="内容占位符 4"/>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3" cstate="print"/>
          <a:srcRect/>
          <a:stretch>
            <a:fillRect/>
          </a:stretch>
        </p:blipFill>
        <p:spPr bwMode="auto">
          <a:xfrm>
            <a:off x="611560" y="1340768"/>
            <a:ext cx="8132114" cy="6120680"/>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Recommendation from Ordinary Folks</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46</a:t>
            </a:fld>
            <a:endParaRPr lang="en-US" altLang="zh-CN"/>
          </a:p>
        </p:txBody>
      </p:sp>
      <p:sp>
        <p:nvSpPr>
          <p:cNvPr id="5" name="内容占位符 4"/>
          <p:cNvSpPr>
            <a:spLocks noGrp="1"/>
          </p:cNvSpPr>
          <p:nvPr>
            <p:ph idx="1"/>
          </p:nvPr>
        </p:nvSpPr>
        <p:spPr/>
        <p:txBody>
          <a:bodyPr/>
          <a:lstStyle/>
          <a:p>
            <a:endParaRPr lang="zh-CN" altLang="en-US"/>
          </a:p>
        </p:txBody>
      </p:sp>
      <p:pic>
        <p:nvPicPr>
          <p:cNvPr id="4098" name="Picture 2"/>
          <p:cNvPicPr>
            <a:picLocks noChangeAspect="1" noChangeArrowheads="1"/>
          </p:cNvPicPr>
          <p:nvPr/>
        </p:nvPicPr>
        <p:blipFill>
          <a:blip r:embed="rId3" cstate="print"/>
          <a:srcRect/>
          <a:stretch>
            <a:fillRect/>
          </a:stretch>
        </p:blipFill>
        <p:spPr bwMode="auto">
          <a:xfrm>
            <a:off x="647564" y="1520788"/>
            <a:ext cx="8125118" cy="5085184"/>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5 Personalization Level</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448780"/>
            <a:ext cx="8686800" cy="4525963"/>
          </a:xfrm>
        </p:spPr>
        <p:txBody>
          <a:bodyPr/>
          <a:lstStyle/>
          <a:p>
            <a:r>
              <a:rPr lang="en-US" altLang="zh-CN" sz="3200" dirty="0" smtClean="0">
                <a:latin typeface="Times New Roman" pitchFamily="18" charset="0"/>
                <a:cs typeface="Times New Roman" pitchFamily="18" charset="0"/>
              </a:rPr>
              <a:t>Generic / Non-Personalized</a:t>
            </a:r>
          </a:p>
          <a:p>
            <a:pPr lvl="1"/>
            <a:r>
              <a:rPr lang="en-US" altLang="zh-CN" sz="3000" dirty="0" smtClean="0">
                <a:latin typeface="Times New Roman" pitchFamily="18" charset="0"/>
                <a:cs typeface="Times New Roman" pitchFamily="18" charset="0"/>
              </a:rPr>
              <a:t>The same recommendation</a:t>
            </a:r>
          </a:p>
          <a:p>
            <a:r>
              <a:rPr lang="en-US" altLang="zh-CN" sz="3200" dirty="0" smtClean="0">
                <a:latin typeface="Times New Roman" pitchFamily="18" charset="0"/>
                <a:cs typeface="Times New Roman" pitchFamily="18" charset="0"/>
              </a:rPr>
              <a:t>Demographic</a:t>
            </a:r>
          </a:p>
          <a:p>
            <a:pPr lvl="1"/>
            <a:r>
              <a:rPr lang="en-US" altLang="zh-CN" sz="2800" dirty="0" smtClean="0">
                <a:latin typeface="Times New Roman" pitchFamily="18" charset="0"/>
                <a:cs typeface="Times New Roman" pitchFamily="18" charset="0"/>
              </a:rPr>
              <a:t>Match the target user group</a:t>
            </a:r>
          </a:p>
          <a:p>
            <a:r>
              <a:rPr lang="en-US" altLang="zh-CN" sz="3200" dirty="0" smtClean="0">
                <a:latin typeface="Times New Roman" pitchFamily="18" charset="0"/>
                <a:cs typeface="Times New Roman" pitchFamily="18" charset="0"/>
              </a:rPr>
              <a:t>Personalization</a:t>
            </a:r>
          </a:p>
          <a:p>
            <a:pPr lvl="1"/>
            <a:r>
              <a:rPr lang="en-US" altLang="zh-CN" sz="3000" dirty="0" smtClean="0">
                <a:latin typeface="Times New Roman" pitchFamily="18" charset="0"/>
                <a:cs typeface="Times New Roman" pitchFamily="18" charset="0"/>
              </a:rPr>
              <a:t>Ephemeral (</a:t>
            </a:r>
            <a:r>
              <a:rPr lang="zh-CN" altLang="en-US" sz="3000" dirty="0" smtClean="0"/>
              <a:t>只在短期内有用的事物</a:t>
            </a:r>
            <a:r>
              <a:rPr lang="en-US" altLang="zh-CN" sz="3000" dirty="0" smtClean="0">
                <a:latin typeface="Times New Roman" pitchFamily="18" charset="0"/>
                <a:cs typeface="Times New Roman" pitchFamily="18" charset="0"/>
              </a:rPr>
              <a:t>)</a:t>
            </a:r>
          </a:p>
          <a:p>
            <a:pPr lvl="2"/>
            <a:r>
              <a:rPr lang="en-US" altLang="zh-CN" sz="2800" dirty="0" smtClean="0">
                <a:latin typeface="Times New Roman" pitchFamily="18" charset="0"/>
                <a:cs typeface="Times New Roman" pitchFamily="18" charset="0"/>
              </a:rPr>
              <a:t>Matches current activity</a:t>
            </a:r>
          </a:p>
          <a:p>
            <a:pPr lvl="1"/>
            <a:r>
              <a:rPr lang="en-US" altLang="zh-CN" sz="3000" dirty="0" smtClean="0">
                <a:latin typeface="Times New Roman" pitchFamily="18" charset="0"/>
                <a:cs typeface="Times New Roman" pitchFamily="18" charset="0"/>
              </a:rPr>
              <a:t>Persistent</a:t>
            </a:r>
          </a:p>
          <a:p>
            <a:pPr lvl="2"/>
            <a:r>
              <a:rPr lang="en-US" altLang="zh-CN" sz="2600" dirty="0" smtClean="0">
                <a:latin typeface="Times New Roman" pitchFamily="18" charset="0"/>
                <a:cs typeface="Times New Roman" pitchFamily="18" charset="0"/>
              </a:rPr>
              <a:t>Matches long-term interests</a:t>
            </a:r>
            <a:endParaRPr lang="zh-CN" altLang="en-US" sz="26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47</a:t>
            </a:fld>
            <a:endParaRPr lang="en-US" altLang="zh-CN"/>
          </a:p>
        </p:txBody>
      </p:sp>
    </p:spTree>
  </p:cSld>
  <p:clrMapOvr>
    <a:masterClrMapping/>
  </p:clrMapOvr>
  <p:transition spd="med">
    <p:pull dir="l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Recommendation by Demographic </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448780"/>
            <a:ext cx="8686800" cy="4525963"/>
          </a:xfrm>
        </p:spPr>
        <p:txBody>
          <a:bodyPr/>
          <a:lstStyle/>
          <a:p>
            <a:r>
              <a:rPr lang="en-US" altLang="zh-CN" sz="3200" dirty="0" smtClean="0">
                <a:latin typeface="Times New Roman" pitchFamily="18" charset="0"/>
                <a:cs typeface="Times New Roman" pitchFamily="18" charset="0"/>
              </a:rPr>
              <a:t>Brooks Brothers</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48</a:t>
            </a:fld>
            <a:endParaRPr lang="en-US" altLang="zh-CN"/>
          </a:p>
        </p:txBody>
      </p:sp>
      <p:pic>
        <p:nvPicPr>
          <p:cNvPr id="5122" name="Picture 2"/>
          <p:cNvPicPr>
            <a:picLocks noChangeAspect="1" noChangeArrowheads="1"/>
          </p:cNvPicPr>
          <p:nvPr/>
        </p:nvPicPr>
        <p:blipFill>
          <a:blip r:embed="rId3" cstate="print"/>
          <a:srcRect/>
          <a:stretch>
            <a:fillRect/>
          </a:stretch>
        </p:blipFill>
        <p:spPr bwMode="auto">
          <a:xfrm>
            <a:off x="539552" y="2024844"/>
            <a:ext cx="7561817" cy="4248472"/>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Personal Recommendation</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448780"/>
            <a:ext cx="8686800" cy="4525963"/>
          </a:xfrm>
        </p:spPr>
        <p:txBody>
          <a:bodyPr/>
          <a:lstStyle/>
          <a:p>
            <a:r>
              <a:rPr lang="en-US" altLang="zh-CN" sz="3200" dirty="0" err="1" smtClean="0">
                <a:latin typeface="Times New Roman" pitchFamily="18" charset="0"/>
                <a:cs typeface="Times New Roman" pitchFamily="18" charset="0"/>
              </a:rPr>
              <a:t>CDNow</a:t>
            </a:r>
            <a:endParaRPr lang="en-US" altLang="zh-CN" sz="32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49</a:t>
            </a:fld>
            <a:endParaRPr lang="en-US" altLang="zh-CN"/>
          </a:p>
        </p:txBody>
      </p:sp>
      <p:pic>
        <p:nvPicPr>
          <p:cNvPr id="7170" name="Picture 2"/>
          <p:cNvPicPr>
            <a:picLocks noChangeAspect="1" noChangeArrowheads="1"/>
          </p:cNvPicPr>
          <p:nvPr/>
        </p:nvPicPr>
        <p:blipFill>
          <a:blip r:embed="rId3" cstate="print"/>
          <a:srcRect/>
          <a:stretch>
            <a:fillRect/>
          </a:stretch>
        </p:blipFill>
        <p:spPr bwMode="auto">
          <a:xfrm>
            <a:off x="899592" y="1977727"/>
            <a:ext cx="7105650" cy="4619625"/>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RS Everywhere</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5</a:t>
            </a:fld>
            <a:endParaRPr lang="en-US" altLang="zh-CN"/>
          </a:p>
        </p:txBody>
      </p:sp>
      <p:pic>
        <p:nvPicPr>
          <p:cNvPr id="3074" name="Picture 2"/>
          <p:cNvPicPr>
            <a:picLocks noChangeAspect="1" noChangeArrowheads="1"/>
          </p:cNvPicPr>
          <p:nvPr/>
        </p:nvPicPr>
        <p:blipFill>
          <a:blip r:embed="rId3" cstate="print"/>
          <a:srcRect/>
          <a:stretch>
            <a:fillRect/>
          </a:stretch>
        </p:blipFill>
        <p:spPr bwMode="auto">
          <a:xfrm>
            <a:off x="2015716" y="476672"/>
            <a:ext cx="4905375" cy="5800725"/>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Personal Recommendation</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448780"/>
            <a:ext cx="8686800" cy="4525963"/>
          </a:xfrm>
        </p:spPr>
        <p:txBody>
          <a:bodyPr/>
          <a:lstStyle/>
          <a:p>
            <a:r>
              <a:rPr lang="en-US" altLang="zh-CN" sz="3200" dirty="0" err="1" smtClean="0">
                <a:latin typeface="Times New Roman" pitchFamily="18" charset="0"/>
                <a:cs typeface="Times New Roman" pitchFamily="18" charset="0"/>
              </a:rPr>
              <a:t>CDNow</a:t>
            </a:r>
            <a:r>
              <a:rPr lang="en-US" altLang="zh-CN" sz="3200" dirty="0" smtClean="0">
                <a:latin typeface="Times New Roman" pitchFamily="18" charset="0"/>
                <a:cs typeface="Times New Roman" pitchFamily="18" charset="0"/>
              </a:rPr>
              <a:t> (</a:t>
            </a:r>
            <a:r>
              <a:rPr lang="en-US" altLang="zh-CN" sz="3200" dirty="0" err="1" smtClean="0">
                <a:latin typeface="Times New Roman" pitchFamily="18" charset="0"/>
                <a:cs typeface="Times New Roman" pitchFamily="18" charset="0"/>
              </a:rPr>
              <a:t>Wishlist</a:t>
            </a:r>
            <a:r>
              <a:rPr lang="en-US" altLang="zh-CN" sz="3200" dirty="0" smtClean="0">
                <a:latin typeface="Times New Roman" pitchFamily="18" charset="0"/>
                <a:cs typeface="Times New Roman" pitchFamily="18" charset="0"/>
              </a:rPr>
              <a:t> for long-term interests)</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50</a:t>
            </a:fld>
            <a:endParaRPr lang="en-US" altLang="zh-CN"/>
          </a:p>
        </p:txBody>
      </p:sp>
      <p:pic>
        <p:nvPicPr>
          <p:cNvPr id="8194" name="Picture 2"/>
          <p:cNvPicPr>
            <a:picLocks noChangeAspect="1" noChangeArrowheads="1"/>
          </p:cNvPicPr>
          <p:nvPr/>
        </p:nvPicPr>
        <p:blipFill>
          <a:blip r:embed="rId3" cstate="print"/>
          <a:srcRect/>
          <a:stretch>
            <a:fillRect/>
          </a:stretch>
        </p:blipFill>
        <p:spPr bwMode="auto">
          <a:xfrm>
            <a:off x="899592" y="1914525"/>
            <a:ext cx="7210425" cy="4943475"/>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6 Privacy and Trustworthiness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448780"/>
            <a:ext cx="8686800" cy="4525963"/>
          </a:xfrm>
        </p:spPr>
        <p:txBody>
          <a:bodyPr/>
          <a:lstStyle/>
          <a:p>
            <a:r>
              <a:rPr lang="en-US" altLang="zh-CN" sz="3200" dirty="0" smtClean="0">
                <a:latin typeface="Times New Roman" pitchFamily="18" charset="0"/>
                <a:cs typeface="Times New Roman" pitchFamily="18" charset="0"/>
              </a:rPr>
              <a:t>Who knows what about me?</a:t>
            </a:r>
          </a:p>
          <a:p>
            <a:pPr lvl="1"/>
            <a:r>
              <a:rPr lang="en-US" altLang="zh-CN" sz="3000" dirty="0" smtClean="0">
                <a:latin typeface="Times New Roman" pitchFamily="18" charset="0"/>
                <a:cs typeface="Times New Roman" pitchFamily="18" charset="0"/>
              </a:rPr>
              <a:t>Personal information revealed</a:t>
            </a:r>
          </a:p>
          <a:p>
            <a:pPr lvl="1"/>
            <a:r>
              <a:rPr lang="en-US" altLang="zh-CN" sz="3000" dirty="0" smtClean="0">
                <a:latin typeface="Times New Roman" pitchFamily="18" charset="0"/>
                <a:cs typeface="Times New Roman" pitchFamily="18" charset="0"/>
              </a:rPr>
              <a:t>Deniability of preferences</a:t>
            </a:r>
          </a:p>
          <a:p>
            <a:r>
              <a:rPr lang="en-US" altLang="zh-CN" sz="3200" dirty="0" smtClean="0">
                <a:latin typeface="Times New Roman" pitchFamily="18" charset="0"/>
                <a:cs typeface="Times New Roman" pitchFamily="18" charset="0"/>
              </a:rPr>
              <a:t>Is the recommendation honest</a:t>
            </a:r>
          </a:p>
          <a:p>
            <a:pPr lvl="1"/>
            <a:r>
              <a:rPr lang="en-US" altLang="zh-CN" sz="3000" dirty="0" smtClean="0">
                <a:latin typeface="Times New Roman" pitchFamily="18" charset="0"/>
                <a:cs typeface="Times New Roman" pitchFamily="18" charset="0"/>
              </a:rPr>
              <a:t>Biases built-in by operator (business rules)</a:t>
            </a:r>
          </a:p>
          <a:p>
            <a:pPr lvl="1"/>
            <a:r>
              <a:rPr lang="en-US" altLang="zh-CN" sz="3000" dirty="0" smtClean="0">
                <a:latin typeface="Times New Roman" pitchFamily="18" charset="0"/>
                <a:cs typeface="Times New Roman" pitchFamily="18" charset="0"/>
              </a:rPr>
              <a:t>Vulnerability to external manipulation</a:t>
            </a:r>
          </a:p>
          <a:p>
            <a:pPr lvl="2"/>
            <a:r>
              <a:rPr lang="en-US" altLang="zh-CN" sz="2800" dirty="0" smtClean="0">
                <a:latin typeface="Times New Roman" pitchFamily="18" charset="0"/>
                <a:cs typeface="Times New Roman" pitchFamily="18" charset="0"/>
              </a:rPr>
              <a:t>Movie box office</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51</a:t>
            </a:fld>
            <a:endParaRPr lang="en-US" altLang="zh-CN"/>
          </a:p>
        </p:txBody>
      </p:sp>
    </p:spTree>
  </p:cSld>
  <p:clrMapOvr>
    <a:masterClrMapping/>
  </p:clrMapOvr>
  <p:transition spd="med">
    <p:pull dir="l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7 Interface</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448780"/>
            <a:ext cx="8686800" cy="4525963"/>
          </a:xfrm>
        </p:spPr>
        <p:txBody>
          <a:bodyPr/>
          <a:lstStyle/>
          <a:p>
            <a:r>
              <a:rPr lang="en-US" altLang="zh-CN" sz="3200" dirty="0" smtClean="0">
                <a:latin typeface="Times New Roman" pitchFamily="18" charset="0"/>
                <a:cs typeface="Times New Roman" pitchFamily="18" charset="0"/>
              </a:rPr>
              <a:t>Type of Output</a:t>
            </a:r>
          </a:p>
          <a:p>
            <a:pPr lvl="1"/>
            <a:r>
              <a:rPr lang="en-US" altLang="zh-CN" sz="3000" dirty="0" smtClean="0">
                <a:latin typeface="Times New Roman" pitchFamily="18" charset="0"/>
                <a:cs typeface="Times New Roman" pitchFamily="18" charset="0"/>
              </a:rPr>
              <a:t>Predictions</a:t>
            </a:r>
          </a:p>
          <a:p>
            <a:pPr lvl="1"/>
            <a:r>
              <a:rPr lang="en-US" altLang="zh-CN" sz="3000" dirty="0" smtClean="0">
                <a:latin typeface="Times New Roman" pitchFamily="18" charset="0"/>
                <a:cs typeface="Times New Roman" pitchFamily="18" charset="0"/>
              </a:rPr>
              <a:t>Recommendations</a:t>
            </a:r>
          </a:p>
          <a:p>
            <a:pPr lvl="1"/>
            <a:r>
              <a:rPr lang="en-US" altLang="zh-CN" sz="3000" dirty="0" smtClean="0">
                <a:latin typeface="Times New Roman" pitchFamily="18" charset="0"/>
                <a:cs typeface="Times New Roman" pitchFamily="18" charset="0"/>
              </a:rPr>
              <a:t>Filtering</a:t>
            </a:r>
          </a:p>
          <a:p>
            <a:pPr lvl="1"/>
            <a:r>
              <a:rPr lang="en-US" altLang="zh-CN" sz="3000" dirty="0" smtClean="0">
                <a:latin typeface="Times New Roman" pitchFamily="18" charset="0"/>
                <a:cs typeface="Times New Roman" pitchFamily="18" charset="0"/>
              </a:rPr>
              <a:t>Organic or explicit presentation</a:t>
            </a:r>
          </a:p>
          <a:p>
            <a:pPr lvl="2"/>
            <a:r>
              <a:rPr lang="en-US" altLang="zh-CN" sz="3000" dirty="0" smtClean="0">
                <a:latin typeface="Times New Roman" pitchFamily="18" charset="0"/>
                <a:cs typeface="Times New Roman" pitchFamily="18" charset="0"/>
              </a:rPr>
              <a:t>Agent dialog interface</a:t>
            </a:r>
          </a:p>
          <a:p>
            <a:r>
              <a:rPr lang="en-US" altLang="zh-CN" sz="3200" dirty="0" smtClean="0">
                <a:latin typeface="Times New Roman" pitchFamily="18" charset="0"/>
                <a:cs typeface="Times New Roman" pitchFamily="18" charset="0"/>
              </a:rPr>
              <a:t>Type of input</a:t>
            </a:r>
          </a:p>
          <a:p>
            <a:pPr lvl="1"/>
            <a:r>
              <a:rPr lang="en-US" altLang="zh-CN" sz="3000" dirty="0" smtClean="0">
                <a:latin typeface="Times New Roman" pitchFamily="18" charset="0"/>
                <a:cs typeface="Times New Roman" pitchFamily="18" charset="0"/>
              </a:rPr>
              <a:t>Explicit</a:t>
            </a:r>
          </a:p>
          <a:p>
            <a:pPr lvl="1"/>
            <a:r>
              <a:rPr lang="en-US" altLang="zh-CN" sz="3000" dirty="0" smtClean="0">
                <a:latin typeface="Times New Roman" pitchFamily="18" charset="0"/>
                <a:cs typeface="Times New Roman" pitchFamily="18" charset="0"/>
              </a:rPr>
              <a:t>Implicit</a:t>
            </a:r>
            <a:endParaRPr lang="en-US" altLang="zh-CN" sz="28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52</a:t>
            </a:fld>
            <a:endParaRPr lang="en-US" altLang="zh-CN"/>
          </a:p>
        </p:txBody>
      </p:sp>
    </p:spTree>
  </p:cSld>
  <p:clrMapOvr>
    <a:masterClrMapping/>
  </p:clrMapOvr>
  <p:transition spd="med">
    <p:pull dir="l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8 Recommendation Algorithms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448780"/>
            <a:ext cx="8686800" cy="4525963"/>
          </a:xfrm>
        </p:spPr>
        <p:txBody>
          <a:bodyPr/>
          <a:lstStyle/>
          <a:p>
            <a:r>
              <a:rPr lang="en-US" altLang="zh-CN" sz="3200" dirty="0" smtClean="0">
                <a:latin typeface="Times New Roman" pitchFamily="18" charset="0"/>
                <a:cs typeface="Times New Roman" pitchFamily="18" charset="0"/>
              </a:rPr>
              <a:t>Non-Personalized Summary Statistics</a:t>
            </a:r>
          </a:p>
          <a:p>
            <a:r>
              <a:rPr lang="en-US" altLang="zh-CN" sz="3200" dirty="0" smtClean="0">
                <a:latin typeface="Times New Roman" pitchFamily="18" charset="0"/>
                <a:cs typeface="Times New Roman" pitchFamily="18" charset="0"/>
              </a:rPr>
              <a:t>Content-based Filtering</a:t>
            </a:r>
          </a:p>
          <a:p>
            <a:pPr lvl="1"/>
            <a:r>
              <a:rPr lang="en-US" altLang="zh-CN" sz="3000" dirty="0" smtClean="0">
                <a:latin typeface="Times New Roman" pitchFamily="18" charset="0"/>
                <a:cs typeface="Times New Roman" pitchFamily="18" charset="0"/>
              </a:rPr>
              <a:t>Information filtering</a:t>
            </a:r>
          </a:p>
          <a:p>
            <a:r>
              <a:rPr lang="en-US" altLang="zh-CN" sz="3200" dirty="0" smtClean="0">
                <a:latin typeface="Times New Roman" pitchFamily="18" charset="0"/>
                <a:cs typeface="Times New Roman" pitchFamily="18" charset="0"/>
              </a:rPr>
              <a:t>Collaborative Filtering</a:t>
            </a:r>
          </a:p>
          <a:p>
            <a:pPr lvl="1"/>
            <a:r>
              <a:rPr lang="en-US" altLang="zh-CN" sz="3000" dirty="0" smtClean="0">
                <a:latin typeface="Times New Roman" pitchFamily="18" charset="0"/>
                <a:cs typeface="Times New Roman" pitchFamily="18" charset="0"/>
              </a:rPr>
              <a:t>User-user</a:t>
            </a:r>
          </a:p>
          <a:p>
            <a:pPr lvl="1"/>
            <a:r>
              <a:rPr lang="en-US" altLang="zh-CN" sz="3000" dirty="0" smtClean="0">
                <a:latin typeface="Times New Roman" pitchFamily="18" charset="0"/>
                <a:cs typeface="Times New Roman" pitchFamily="18" charset="0"/>
              </a:rPr>
              <a:t>Item-item</a:t>
            </a:r>
          </a:p>
          <a:p>
            <a:pPr lvl="1"/>
            <a:r>
              <a:rPr lang="en-US" altLang="zh-CN" sz="3000" dirty="0" smtClean="0">
                <a:latin typeface="Times New Roman" pitchFamily="18" charset="0"/>
                <a:cs typeface="Times New Roman" pitchFamily="18" charset="0"/>
              </a:rPr>
              <a:t>Dimensionality reduction</a:t>
            </a:r>
          </a:p>
          <a:p>
            <a:r>
              <a:rPr lang="en-US" altLang="zh-CN" sz="3000" dirty="0" smtClean="0">
                <a:latin typeface="Times New Roman" pitchFamily="18" charset="0"/>
                <a:cs typeface="Times New Roman" pitchFamily="18" charset="0"/>
              </a:rPr>
              <a:t>Others</a:t>
            </a:r>
          </a:p>
          <a:p>
            <a:pPr lvl="1"/>
            <a:r>
              <a:rPr lang="en-US" altLang="zh-CN" sz="2800" dirty="0" smtClean="0">
                <a:latin typeface="Times New Roman" pitchFamily="18" charset="0"/>
                <a:cs typeface="Times New Roman" pitchFamily="18" charset="0"/>
              </a:rPr>
              <a:t>Interview based recommendation</a:t>
            </a:r>
          </a:p>
          <a:p>
            <a:pPr lvl="1"/>
            <a:r>
              <a:rPr lang="en-US" altLang="zh-CN" sz="2800" dirty="0" smtClean="0">
                <a:latin typeface="Times New Roman" pitchFamily="18" charset="0"/>
                <a:cs typeface="Times New Roman" pitchFamily="18" charset="0"/>
              </a:rPr>
              <a:t>Hybrid</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53</a:t>
            </a:fld>
            <a:endParaRPr lang="en-US" altLang="zh-CN"/>
          </a:p>
        </p:txBody>
      </p:sp>
    </p:spTree>
  </p:cSld>
  <p:clrMapOvr>
    <a:masterClrMapping/>
  </p:clrMapOvr>
  <p:transition spd="med">
    <p:pull dir="l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Components in Recommendation Systems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Users</a:t>
            </a:r>
          </a:p>
          <a:p>
            <a:r>
              <a:rPr lang="en-US" altLang="zh-CN" sz="3200" dirty="0" smtClean="0">
                <a:latin typeface="Times New Roman" pitchFamily="18" charset="0"/>
                <a:cs typeface="Times New Roman" pitchFamily="18" charset="0"/>
              </a:rPr>
              <a:t>Items</a:t>
            </a:r>
          </a:p>
          <a:p>
            <a:r>
              <a:rPr lang="en-US" altLang="zh-CN" sz="3200" dirty="0" smtClean="0">
                <a:latin typeface="Times New Roman" pitchFamily="18" charset="0"/>
                <a:cs typeface="Times New Roman" pitchFamily="18" charset="0"/>
              </a:rPr>
              <a:t>Ratings (explicit or implicit)</a:t>
            </a:r>
          </a:p>
          <a:p>
            <a:r>
              <a:rPr lang="en-US" altLang="zh-CN" sz="3200" dirty="0" smtClean="0">
                <a:latin typeface="Times New Roman" pitchFamily="18" charset="0"/>
                <a:cs typeface="Times New Roman" pitchFamily="18" charset="0"/>
              </a:rPr>
              <a:t>Community</a:t>
            </a:r>
            <a:endParaRPr lang="en-US" altLang="zh-CN" sz="30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54</a:t>
            </a:fld>
            <a:endParaRPr lang="en-US" altLang="zh-CN"/>
          </a:p>
        </p:txBody>
      </p:sp>
    </p:spTree>
  </p:cSld>
  <p:clrMapOvr>
    <a:masterClrMapping/>
  </p:clrMapOvr>
  <p:transition spd="med">
    <p:pull dir="l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latin typeface="Times New Roman" pitchFamily="18" charset="0"/>
                <a:cs typeface="Times New Roman" pitchFamily="18" charset="0"/>
              </a:rPr>
              <a:t>A Tour of Popular Websites</a:t>
            </a:r>
            <a:endParaRPr lang="zh-CN" altLang="en-US" dirty="0">
              <a:solidFill>
                <a:srgbClr val="C00000"/>
              </a:solidFill>
              <a:latin typeface="Times New Roman" pitchFamily="18" charset="0"/>
              <a:cs typeface="Times New Roman" pitchFamily="18" charset="0"/>
            </a:endParaRPr>
          </a:p>
        </p:txBody>
      </p:sp>
      <p:sp>
        <p:nvSpPr>
          <p:cNvPr id="3" name="文本占位符 2"/>
          <p:cNvSpPr>
            <a:spLocks noGrp="1"/>
          </p:cNvSpPr>
          <p:nvPr>
            <p:ph type="body" idx="1"/>
          </p:nvPr>
        </p:nvSpPr>
        <p:spPr/>
        <p:txBody>
          <a:bodyPr/>
          <a:lstStyle/>
          <a:p>
            <a:r>
              <a:rPr lang="en-US" altLang="zh-CN" dirty="0" smtClean="0">
                <a:solidFill>
                  <a:srgbClr val="C00000"/>
                </a:solidFill>
              </a:rPr>
              <a:t>1-3</a:t>
            </a:r>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8638A0F9-2657-463A-94BD-8851C2F5F515}" type="slidenum">
              <a:rPr lang="en-US" altLang="zh-CN" smtClean="0"/>
              <a:pPr/>
              <a:t>55</a:t>
            </a:fld>
            <a:endParaRPr lang="en-US" altLang="zh-CN"/>
          </a:p>
        </p:txBody>
      </p:sp>
    </p:spTree>
  </p:cSld>
  <p:clrMapOvr>
    <a:masterClrMapping/>
  </p:clrMapOvr>
  <p:transition spd="med">
    <p:pull dir="l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Learning Objectives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To explore a wide range of recommender systems in the context of a large, professional site</a:t>
            </a:r>
            <a:endParaRPr lang="en-US" altLang="zh-CN" sz="2800" dirty="0" smtClean="0">
              <a:latin typeface="Times New Roman" pitchFamily="18" charset="0"/>
              <a:cs typeface="Times New Roman" pitchFamily="18" charset="0"/>
            </a:endParaRPr>
          </a:p>
          <a:p>
            <a:r>
              <a:rPr lang="en-US" altLang="zh-CN" sz="3200" dirty="0" smtClean="0">
                <a:latin typeface="Times New Roman" pitchFamily="18" charset="0"/>
                <a:cs typeface="Times New Roman" pitchFamily="18" charset="0"/>
              </a:rPr>
              <a:t>To understand how to review a recommender-enabled site</a:t>
            </a:r>
          </a:p>
          <a:p>
            <a:pPr lvl="1"/>
            <a:r>
              <a:rPr lang="en-US" altLang="zh-CN" sz="3000" dirty="0" smtClean="0">
                <a:latin typeface="Times New Roman" pitchFamily="18" charset="0"/>
                <a:cs typeface="Times New Roman" pitchFamily="18" charset="0"/>
              </a:rPr>
              <a:t>Make a reasonable guess on how to implement the RS under consideration</a:t>
            </a:r>
            <a:endParaRPr lang="zh-CN" altLang="en-US" sz="30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56</a:t>
            </a:fld>
            <a:endParaRPr lang="en-US" altLang="zh-CN"/>
          </a:p>
        </p:txBody>
      </p:sp>
    </p:spTree>
  </p:cSld>
  <p:clrMapOvr>
    <a:masterClrMapping/>
  </p:clrMapOvr>
  <p:transition spd="med">
    <p:pull dir="l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latin typeface="Times New Roman" pitchFamily="18" charset="0"/>
                <a:cs typeface="Times New Roman" pitchFamily="18" charset="0"/>
              </a:rPr>
              <a:t>A Tour of Amazon.com</a:t>
            </a:r>
            <a:endParaRPr lang="zh-CN" altLang="en-US" dirty="0">
              <a:solidFill>
                <a:srgbClr val="C00000"/>
              </a:solidFill>
              <a:latin typeface="Times New Roman" pitchFamily="18" charset="0"/>
              <a:cs typeface="Times New Roman" pitchFamily="18" charset="0"/>
            </a:endParaRPr>
          </a:p>
        </p:txBody>
      </p:sp>
      <p:sp>
        <p:nvSpPr>
          <p:cNvPr id="3" name="文本占位符 2"/>
          <p:cNvSpPr>
            <a:spLocks noGrp="1"/>
          </p:cNvSpPr>
          <p:nvPr>
            <p:ph type="body" idx="1"/>
          </p:nvPr>
        </p:nvSpPr>
        <p:spPr/>
        <p:txBody>
          <a:bodyPr/>
          <a:lstStyle/>
          <a:p>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8638A0F9-2657-463A-94BD-8851C2F5F515}" type="slidenum">
              <a:rPr lang="en-US" altLang="zh-CN" smtClean="0"/>
              <a:pPr/>
              <a:t>57</a:t>
            </a:fld>
            <a:endParaRPr lang="en-US" altLang="zh-CN"/>
          </a:p>
        </p:txBody>
      </p:sp>
    </p:spTree>
  </p:cSld>
  <p:clrMapOvr>
    <a:masterClrMapping/>
  </p:clrMapOvr>
  <p:transition spd="med">
    <p:pull dir="l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Components in Recommendation Systems</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58</a:t>
            </a:fld>
            <a:endParaRPr lang="en-US" altLang="zh-CN"/>
          </a:p>
        </p:txBody>
      </p:sp>
      <p:sp>
        <p:nvSpPr>
          <p:cNvPr id="5" name="内容占位符 4"/>
          <p:cNvSpPr>
            <a:spLocks noGrp="1"/>
          </p:cNvSpPr>
          <p:nvPr>
            <p:ph idx="1"/>
          </p:nvPr>
        </p:nvSpPr>
        <p:spPr/>
        <p:txBody>
          <a:bodyPr/>
          <a:lstStyle/>
          <a:p>
            <a:endParaRPr lang="zh-CN" altLang="en-US"/>
          </a:p>
        </p:txBody>
      </p:sp>
      <p:pic>
        <p:nvPicPr>
          <p:cNvPr id="9218" name="Picture 2"/>
          <p:cNvPicPr>
            <a:picLocks noChangeAspect="1" noChangeArrowheads="1"/>
          </p:cNvPicPr>
          <p:nvPr/>
        </p:nvPicPr>
        <p:blipFill>
          <a:blip r:embed="rId3" cstate="print"/>
          <a:srcRect/>
          <a:stretch>
            <a:fillRect/>
          </a:stretch>
        </p:blipFill>
        <p:spPr bwMode="auto">
          <a:xfrm>
            <a:off x="680370" y="1835274"/>
            <a:ext cx="7780062" cy="4005994"/>
          </a:xfrm>
          <a:prstGeom prst="rect">
            <a:avLst/>
          </a:prstGeom>
          <a:noFill/>
          <a:ln w="9525">
            <a:noFill/>
            <a:miter lim="800000"/>
            <a:headEnd/>
            <a:tailEnd/>
          </a:ln>
        </p:spPr>
      </p:pic>
    </p:spTree>
  </p:cSld>
  <p:clrMapOvr>
    <a:masterClrMapping/>
  </p:clrMapOvr>
  <p:transition spd="med">
    <p:pull dir="l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686800" cy="1143000"/>
          </a:xfrm>
        </p:spPr>
        <p:txBody>
          <a:bodyPr/>
          <a:lstStyle/>
          <a:p>
            <a:pPr algn="l"/>
            <a:r>
              <a:rPr lang="en-US" altLang="zh-CN" b="1" dirty="0" smtClean="0">
                <a:solidFill>
                  <a:srgbClr val="C00000"/>
                </a:solidFill>
                <a:latin typeface="Times New Roman" pitchFamily="18" charset="0"/>
                <a:cs typeface="Times New Roman" pitchFamily="18" charset="0"/>
              </a:rPr>
              <a:t>Collaborative Filtering Techniques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171289"/>
            <a:ext cx="8229600" cy="4525963"/>
          </a:xfrm>
        </p:spPr>
        <p:txBody>
          <a:bodyPr/>
          <a:lstStyle/>
          <a:p>
            <a:endParaRPr lang="en-US" altLang="zh-CN" sz="28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59</a:t>
            </a:fld>
            <a:endParaRPr lang="en-US" altLang="zh-CN"/>
          </a:p>
        </p:txBody>
      </p:sp>
      <p:pic>
        <p:nvPicPr>
          <p:cNvPr id="10242" name="Picture 2"/>
          <p:cNvPicPr>
            <a:picLocks noChangeAspect="1" noChangeArrowheads="1"/>
          </p:cNvPicPr>
          <p:nvPr/>
        </p:nvPicPr>
        <p:blipFill>
          <a:blip r:embed="rId3" cstate="print"/>
          <a:srcRect/>
          <a:stretch>
            <a:fillRect/>
          </a:stretch>
        </p:blipFill>
        <p:spPr bwMode="auto">
          <a:xfrm>
            <a:off x="387849" y="1123950"/>
            <a:ext cx="8324611" cy="5437398"/>
          </a:xfrm>
          <a:prstGeom prst="rect">
            <a:avLst/>
          </a:prstGeom>
          <a:noFill/>
          <a:ln w="9525">
            <a:noFill/>
            <a:miter lim="800000"/>
            <a:headEnd/>
            <a:tailEnd/>
          </a:ln>
        </p:spPr>
      </p:pic>
    </p:spTree>
  </p:cSld>
  <p:clrMapOvr>
    <a:masterClrMapping/>
  </p:clrMapOvr>
  <p:transition spd="med">
    <p:pull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RS Everywhere</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6</a:t>
            </a:fld>
            <a:endParaRPr lang="en-US" altLang="zh-CN"/>
          </a:p>
        </p:txBody>
      </p:sp>
      <p:pic>
        <p:nvPicPr>
          <p:cNvPr id="6146" name="Picture 2"/>
          <p:cNvPicPr>
            <a:picLocks noChangeAspect="1" noChangeArrowheads="1"/>
          </p:cNvPicPr>
          <p:nvPr/>
        </p:nvPicPr>
        <p:blipFill>
          <a:blip r:embed="rId3" cstate="print"/>
          <a:srcRect/>
          <a:stretch>
            <a:fillRect/>
          </a:stretch>
        </p:blipFill>
        <p:spPr bwMode="auto">
          <a:xfrm>
            <a:off x="4499992" y="692696"/>
            <a:ext cx="3473411" cy="6165304"/>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Amazon RS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pPr>
              <a:buNone/>
            </a:pPr>
            <a:endParaRPr lang="zh-CN" altLang="en-US" sz="32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60</a:t>
            </a:fld>
            <a:endParaRPr lang="en-US" altLang="zh-CN" dirty="0"/>
          </a:p>
        </p:txBody>
      </p:sp>
      <p:pic>
        <p:nvPicPr>
          <p:cNvPr id="1026" name="Picture 2"/>
          <p:cNvPicPr>
            <a:picLocks noChangeAspect="1" noChangeArrowheads="1"/>
          </p:cNvPicPr>
          <p:nvPr/>
        </p:nvPicPr>
        <p:blipFill>
          <a:blip r:embed="rId3" cstate="print"/>
          <a:srcRect/>
          <a:stretch>
            <a:fillRect/>
          </a:stretch>
        </p:blipFill>
        <p:spPr bwMode="auto">
          <a:xfrm>
            <a:off x="0" y="1556792"/>
            <a:ext cx="9134475" cy="4543425"/>
          </a:xfrm>
          <a:prstGeom prst="rect">
            <a:avLst/>
          </a:prstGeom>
          <a:noFill/>
          <a:ln w="9525">
            <a:noFill/>
            <a:miter lim="800000"/>
            <a:headEnd/>
            <a:tailEnd/>
          </a:ln>
        </p:spPr>
      </p:pic>
      <p:sp>
        <p:nvSpPr>
          <p:cNvPr id="6" name="TextBox 5"/>
          <p:cNvSpPr txBox="1"/>
          <p:nvPr/>
        </p:nvSpPr>
        <p:spPr>
          <a:xfrm>
            <a:off x="2771800" y="1664804"/>
            <a:ext cx="2852063" cy="729430"/>
          </a:xfrm>
          <a:prstGeom prst="rect">
            <a:avLst/>
          </a:prstGeom>
          <a:noFill/>
        </p:spPr>
        <p:txBody>
          <a:bodyPr wrap="none" rtlCol="0">
            <a:spAutoFit/>
          </a:bodyPr>
          <a:lstStyle/>
          <a:p>
            <a:r>
              <a:rPr lang="en-US" altLang="zh-CN" dirty="0" smtClean="0">
                <a:solidFill>
                  <a:srgbClr val="FF0000"/>
                </a:solidFill>
              </a:rPr>
              <a:t>Buying/ rating/ liking/ </a:t>
            </a:r>
          </a:p>
          <a:p>
            <a:r>
              <a:rPr lang="en-US" altLang="zh-CN" dirty="0" err="1" smtClean="0">
                <a:solidFill>
                  <a:srgbClr val="FF0000"/>
                </a:solidFill>
              </a:rPr>
              <a:t>wishlist</a:t>
            </a:r>
            <a:r>
              <a:rPr lang="en-US" altLang="zh-CN" dirty="0" smtClean="0">
                <a:solidFill>
                  <a:srgbClr val="FF0000"/>
                </a:solidFill>
              </a:rPr>
              <a:t>/ browsing/ basket</a:t>
            </a:r>
            <a:endParaRPr lang="zh-CN" altLang="en-US" dirty="0">
              <a:solidFill>
                <a:srgbClr val="FF0000"/>
              </a:solidFill>
            </a:endParaRPr>
          </a:p>
        </p:txBody>
      </p:sp>
      <p:sp>
        <p:nvSpPr>
          <p:cNvPr id="7" name="TextBox 6"/>
          <p:cNvSpPr txBox="1"/>
          <p:nvPr/>
        </p:nvSpPr>
        <p:spPr>
          <a:xfrm>
            <a:off x="935596" y="5877272"/>
            <a:ext cx="1326004" cy="369332"/>
          </a:xfrm>
          <a:prstGeom prst="rect">
            <a:avLst/>
          </a:prstGeom>
          <a:noFill/>
        </p:spPr>
        <p:txBody>
          <a:bodyPr wrap="none" rtlCol="0">
            <a:spAutoFit/>
          </a:bodyPr>
          <a:lstStyle/>
          <a:p>
            <a:r>
              <a:rPr lang="en-US" altLang="zh-CN" dirty="0" smtClean="0">
                <a:solidFill>
                  <a:srgbClr val="FF0000"/>
                </a:solidFill>
              </a:rPr>
              <a:t>Geography</a:t>
            </a:r>
            <a:endParaRPr lang="zh-CN" altLang="en-US" dirty="0">
              <a:solidFill>
                <a:srgbClr val="FF0000"/>
              </a:solidFill>
            </a:endParaRPr>
          </a:p>
        </p:txBody>
      </p:sp>
      <p:sp>
        <p:nvSpPr>
          <p:cNvPr id="8" name="TextBox 7"/>
          <p:cNvSpPr txBox="1"/>
          <p:nvPr/>
        </p:nvSpPr>
        <p:spPr>
          <a:xfrm>
            <a:off x="7416316" y="1988840"/>
            <a:ext cx="1377300" cy="729430"/>
          </a:xfrm>
          <a:prstGeom prst="rect">
            <a:avLst/>
          </a:prstGeom>
          <a:noFill/>
        </p:spPr>
        <p:txBody>
          <a:bodyPr wrap="none" rtlCol="0">
            <a:spAutoFit/>
          </a:bodyPr>
          <a:lstStyle/>
          <a:p>
            <a:r>
              <a:rPr lang="en-US" altLang="zh-CN" dirty="0" smtClean="0">
                <a:solidFill>
                  <a:srgbClr val="FF0000"/>
                </a:solidFill>
              </a:rPr>
              <a:t>Heavily </a:t>
            </a:r>
          </a:p>
          <a:p>
            <a:r>
              <a:rPr lang="en-US" altLang="zh-CN" dirty="0" smtClean="0">
                <a:solidFill>
                  <a:srgbClr val="FF0000"/>
                </a:solidFill>
              </a:rPr>
              <a:t>categorized</a:t>
            </a:r>
            <a:endParaRPr lang="zh-CN" altLang="en-US" dirty="0">
              <a:solidFill>
                <a:srgbClr val="FF0000"/>
              </a:solidFill>
            </a:endParaRPr>
          </a:p>
        </p:txBody>
      </p:sp>
      <p:sp>
        <p:nvSpPr>
          <p:cNvPr id="9" name="TextBox 8"/>
          <p:cNvSpPr txBox="1"/>
          <p:nvPr/>
        </p:nvSpPr>
        <p:spPr>
          <a:xfrm>
            <a:off x="3743908" y="5877272"/>
            <a:ext cx="3031599" cy="729430"/>
          </a:xfrm>
          <a:prstGeom prst="rect">
            <a:avLst/>
          </a:prstGeom>
          <a:noFill/>
        </p:spPr>
        <p:txBody>
          <a:bodyPr wrap="none" rtlCol="0">
            <a:spAutoFit/>
          </a:bodyPr>
          <a:lstStyle/>
          <a:p>
            <a:r>
              <a:rPr lang="en-US" altLang="zh-CN" dirty="0" smtClean="0">
                <a:solidFill>
                  <a:srgbClr val="FF0000"/>
                </a:solidFill>
              </a:rPr>
              <a:t>Explicit: rating</a:t>
            </a:r>
          </a:p>
          <a:p>
            <a:r>
              <a:rPr lang="en-US" altLang="zh-CN" dirty="0" smtClean="0">
                <a:solidFill>
                  <a:srgbClr val="FF0000"/>
                </a:solidFill>
              </a:rPr>
              <a:t>Implicit: purchase, browsing</a:t>
            </a:r>
            <a:endParaRPr lang="zh-CN" altLang="en-US" dirty="0">
              <a:solidFill>
                <a:srgbClr val="FF0000"/>
              </a:solidFill>
            </a:endParaRPr>
          </a:p>
        </p:txBody>
      </p:sp>
    </p:spTree>
  </p:cSld>
  <p:clrMapOvr>
    <a:masterClrMapping/>
  </p:clrMapOvr>
  <p:transition spd="med">
    <p:pull dir="l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latin typeface="Times New Roman" pitchFamily="18" charset="0"/>
                <a:cs typeface="Times New Roman" pitchFamily="18" charset="0"/>
              </a:rPr>
              <a:t>A Tour of iqiyi.com</a:t>
            </a:r>
            <a:endParaRPr lang="zh-CN" altLang="en-US" dirty="0">
              <a:solidFill>
                <a:srgbClr val="C00000"/>
              </a:solidFill>
              <a:latin typeface="Times New Roman" pitchFamily="18" charset="0"/>
              <a:cs typeface="Times New Roman" pitchFamily="18" charset="0"/>
            </a:endParaRPr>
          </a:p>
        </p:txBody>
      </p:sp>
      <p:sp>
        <p:nvSpPr>
          <p:cNvPr id="3" name="文本占位符 2"/>
          <p:cNvSpPr>
            <a:spLocks noGrp="1"/>
          </p:cNvSpPr>
          <p:nvPr>
            <p:ph type="body" idx="1"/>
          </p:nvPr>
        </p:nvSpPr>
        <p:spPr/>
        <p:txBody>
          <a:bodyPr/>
          <a:lstStyle/>
          <a:p>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8638A0F9-2657-463A-94BD-8851C2F5F515}" type="slidenum">
              <a:rPr lang="en-US" altLang="zh-CN" smtClean="0"/>
              <a:pPr/>
              <a:t>61</a:t>
            </a:fld>
            <a:endParaRPr lang="en-US" altLang="zh-CN"/>
          </a:p>
        </p:txBody>
      </p:sp>
    </p:spTree>
  </p:cSld>
  <p:clrMapOvr>
    <a:masterClrMapping/>
  </p:clrMapOvr>
  <p:transition spd="med">
    <p:pull dir="l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err="1" smtClean="0">
                <a:solidFill>
                  <a:srgbClr val="C00000"/>
                </a:solidFill>
                <a:latin typeface="Times New Roman" pitchFamily="18" charset="0"/>
                <a:cs typeface="Times New Roman" pitchFamily="18" charset="0"/>
              </a:rPr>
              <a:t>iQiyi</a:t>
            </a:r>
            <a:r>
              <a:rPr lang="en-US" altLang="zh-CN" b="1" dirty="0" smtClean="0">
                <a:solidFill>
                  <a:srgbClr val="C00000"/>
                </a:solidFill>
                <a:latin typeface="Times New Roman" pitchFamily="18" charset="0"/>
                <a:cs typeface="Times New Roman" pitchFamily="18" charset="0"/>
              </a:rPr>
              <a:t> Features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Continuing watching across devices</a:t>
            </a:r>
          </a:p>
          <a:p>
            <a:r>
              <a:rPr lang="en-US" altLang="zh-CN" sz="3200" dirty="0" smtClean="0">
                <a:latin typeface="Times New Roman" pitchFamily="18" charset="0"/>
                <a:cs typeface="Times New Roman" pitchFamily="18" charset="0"/>
              </a:rPr>
              <a:t>Seamless rating</a:t>
            </a:r>
          </a:p>
          <a:p>
            <a:r>
              <a:rPr lang="en-US" altLang="zh-CN" sz="3200" dirty="0" smtClean="0">
                <a:latin typeface="Times New Roman" pitchFamily="18" charset="0"/>
                <a:cs typeface="Times New Roman" pitchFamily="18" charset="0"/>
              </a:rPr>
              <a:t>Video out at </a:t>
            </a:r>
            <a:r>
              <a:rPr lang="en-US" altLang="zh-CN" sz="3200" dirty="0" err="1" smtClean="0">
                <a:latin typeface="Times New Roman" pitchFamily="18" charset="0"/>
                <a:cs typeface="Times New Roman" pitchFamily="18" charset="0"/>
              </a:rPr>
              <a:t>iQiyi</a:t>
            </a:r>
            <a:endParaRPr lang="en-US" altLang="zh-CN" sz="3200" dirty="0" smtClean="0">
              <a:latin typeface="Times New Roman" pitchFamily="18" charset="0"/>
              <a:cs typeface="Times New Roman" pitchFamily="18" charset="0"/>
            </a:endParaRPr>
          </a:p>
          <a:p>
            <a:pPr lvl="1"/>
            <a:r>
              <a:rPr lang="en-US" altLang="zh-CN" sz="3000" dirty="0" smtClean="0">
                <a:latin typeface="Times New Roman" pitchFamily="18" charset="0"/>
                <a:cs typeface="Times New Roman" pitchFamily="18" charset="0"/>
              </a:rPr>
              <a:t>Combing shopping and video seamlessly</a:t>
            </a:r>
          </a:p>
          <a:p>
            <a:r>
              <a:rPr lang="en-US" altLang="zh-CN" sz="3200" dirty="0" smtClean="0">
                <a:latin typeface="Times New Roman" pitchFamily="18" charset="0"/>
                <a:cs typeface="Times New Roman" pitchFamily="18" charset="0"/>
              </a:rPr>
              <a:t>Shake to hide the </a:t>
            </a:r>
            <a:r>
              <a:rPr lang="en-US" altLang="zh-CN" sz="3200" dirty="0" err="1" smtClean="0">
                <a:latin typeface="Times New Roman" pitchFamily="18" charset="0"/>
                <a:cs typeface="Times New Roman" pitchFamily="18" charset="0"/>
              </a:rPr>
              <a:t>advs</a:t>
            </a:r>
            <a:endParaRPr lang="en-US" altLang="zh-CN" sz="32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62</a:t>
            </a:fld>
            <a:endParaRPr lang="en-US" altLang="zh-CN"/>
          </a:p>
        </p:txBody>
      </p:sp>
    </p:spTree>
  </p:cSld>
  <p:clrMapOvr>
    <a:masterClrMapping/>
  </p:clrMapOvr>
  <p:transition spd="med">
    <p:pull dir="l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latin typeface="Times New Roman" pitchFamily="18" charset="0"/>
                <a:cs typeface="Times New Roman" pitchFamily="18" charset="0"/>
              </a:rPr>
              <a:t>A Tour of JD</a:t>
            </a:r>
            <a:endParaRPr lang="zh-CN" altLang="en-US" dirty="0">
              <a:solidFill>
                <a:srgbClr val="C00000"/>
              </a:solidFill>
              <a:latin typeface="Times New Roman" pitchFamily="18" charset="0"/>
              <a:cs typeface="Times New Roman" pitchFamily="18" charset="0"/>
            </a:endParaRPr>
          </a:p>
        </p:txBody>
      </p:sp>
      <p:sp>
        <p:nvSpPr>
          <p:cNvPr id="3" name="文本占位符 2"/>
          <p:cNvSpPr>
            <a:spLocks noGrp="1"/>
          </p:cNvSpPr>
          <p:nvPr>
            <p:ph type="body" idx="1"/>
          </p:nvPr>
        </p:nvSpPr>
        <p:spPr/>
        <p:txBody>
          <a:bodyPr/>
          <a:lstStyle/>
          <a:p>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8638A0F9-2657-463A-94BD-8851C2F5F515}" type="slidenum">
              <a:rPr lang="en-US" altLang="zh-CN" smtClean="0"/>
              <a:pPr/>
              <a:t>63</a:t>
            </a:fld>
            <a:endParaRPr lang="en-US" altLang="zh-CN"/>
          </a:p>
        </p:txBody>
      </p:sp>
    </p:spTree>
  </p:cSld>
  <p:clrMapOvr>
    <a:masterClrMapping/>
  </p:clrMapOvr>
  <p:transition spd="med">
    <p:pull dir="l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JD</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As a product manager</a:t>
            </a:r>
          </a:p>
          <a:p>
            <a:pPr lvl="1"/>
            <a:r>
              <a:rPr lang="en-US" altLang="zh-CN" sz="3000" dirty="0" smtClean="0">
                <a:latin typeface="Times New Roman" pitchFamily="18" charset="0"/>
                <a:cs typeface="Times New Roman" pitchFamily="18" charset="0"/>
              </a:rPr>
              <a:t>Where to put recommendation</a:t>
            </a:r>
          </a:p>
          <a:p>
            <a:pPr lvl="1"/>
            <a:r>
              <a:rPr lang="en-US" altLang="zh-CN" sz="3000" dirty="0" smtClean="0">
                <a:latin typeface="Times New Roman" pitchFamily="18" charset="0"/>
                <a:cs typeface="Times New Roman" pitchFamily="18" charset="0"/>
              </a:rPr>
              <a:t>How to implement: the scale of users and products</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64</a:t>
            </a:fld>
            <a:endParaRPr lang="en-US" altLang="zh-CN"/>
          </a:p>
        </p:txBody>
      </p:sp>
    </p:spTree>
  </p:cSld>
  <p:clrMapOvr>
    <a:masterClrMapping/>
  </p:clrMapOvr>
  <p:transition spd="med">
    <p:pull dir="l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Assignment</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Analyzing a popular web site (e.g., JD, TMALL) with RS</a:t>
            </a:r>
          </a:p>
          <a:p>
            <a:r>
              <a:rPr lang="zh-CN" altLang="en-US" sz="3200" dirty="0" smtClean="0"/>
              <a:t>随机点名号码</a:t>
            </a:r>
            <a:r>
              <a:rPr lang="en-US" altLang="zh-CN" sz="3200" dirty="0" smtClean="0"/>
              <a:t>(1-122): 5</a:t>
            </a:r>
            <a:r>
              <a:rPr lang="zh-CN" altLang="en-US" sz="3200" dirty="0" smtClean="0"/>
              <a:t>位同学</a:t>
            </a:r>
            <a:endParaRPr lang="en-US" altLang="zh-CN" sz="3200" dirty="0" smtClean="0"/>
          </a:p>
          <a:p>
            <a:pPr>
              <a:buNone/>
            </a:pPr>
            <a:r>
              <a:rPr lang="en-US" altLang="zh-CN" sz="3200" dirty="0" smtClean="0"/>
              <a:t>	</a:t>
            </a:r>
          </a:p>
          <a:p>
            <a:r>
              <a:rPr lang="zh-CN" altLang="en-US" sz="3200" dirty="0" smtClean="0"/>
              <a:t>下次课，</a:t>
            </a:r>
            <a:r>
              <a:rPr lang="en-US" altLang="zh-CN" sz="3200" smtClean="0"/>
              <a:t>5</a:t>
            </a:r>
            <a:r>
              <a:rPr lang="zh-CN" altLang="en-US" sz="3200" smtClean="0"/>
              <a:t>位</a:t>
            </a:r>
            <a:r>
              <a:rPr lang="zh-CN" altLang="en-US" sz="3200" dirty="0" smtClean="0"/>
              <a:t>同学中的</a:t>
            </a:r>
            <a:r>
              <a:rPr lang="en-US" altLang="zh-CN" sz="3200" dirty="0" smtClean="0"/>
              <a:t>2</a:t>
            </a:r>
            <a:r>
              <a:rPr lang="zh-CN" altLang="en-US" sz="3200" dirty="0" smtClean="0"/>
              <a:t>位上台表演</a:t>
            </a:r>
            <a:endParaRPr lang="en-US" altLang="zh-CN" sz="3000" dirty="0" smtClean="0"/>
          </a:p>
          <a:p>
            <a:endParaRPr lang="en-US" altLang="zh-CN" sz="3200" dirty="0" smtClean="0"/>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65</a:t>
            </a:fld>
            <a:endParaRPr lang="en-US" altLang="zh-CN"/>
          </a:p>
        </p:txBody>
      </p:sp>
    </p:spTree>
  </p:cSld>
  <p:clrMapOvr>
    <a:masterClrMapping/>
  </p:clrMapOvr>
  <p:transition spd="med">
    <p:pull dir="l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latin typeface="Times New Roman" pitchFamily="18" charset="0"/>
                <a:cs typeface="Times New Roman" pitchFamily="18" charset="0"/>
              </a:rPr>
              <a:t>Preferences and ratings</a:t>
            </a:r>
            <a:endParaRPr lang="zh-CN" altLang="en-US" dirty="0">
              <a:solidFill>
                <a:srgbClr val="C00000"/>
              </a:solidFill>
              <a:latin typeface="Times New Roman" pitchFamily="18" charset="0"/>
              <a:cs typeface="Times New Roman" pitchFamily="18" charset="0"/>
            </a:endParaRPr>
          </a:p>
        </p:txBody>
      </p:sp>
      <p:sp>
        <p:nvSpPr>
          <p:cNvPr id="3" name="文本占位符 2"/>
          <p:cNvSpPr>
            <a:spLocks noGrp="1"/>
          </p:cNvSpPr>
          <p:nvPr>
            <p:ph type="body" idx="1"/>
          </p:nvPr>
        </p:nvSpPr>
        <p:spPr/>
        <p:txBody>
          <a:bodyPr/>
          <a:lstStyle/>
          <a:p>
            <a:r>
              <a:rPr lang="en-US" altLang="zh-CN" smtClean="0">
                <a:solidFill>
                  <a:srgbClr val="C00000"/>
                </a:solidFill>
              </a:rPr>
              <a:t>1-4</a:t>
            </a:r>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8638A0F9-2657-463A-94BD-8851C2F5F515}" type="slidenum">
              <a:rPr lang="en-US" altLang="zh-CN" smtClean="0"/>
              <a:pPr/>
              <a:t>66</a:t>
            </a:fld>
            <a:endParaRPr lang="en-US" altLang="zh-CN"/>
          </a:p>
        </p:txBody>
      </p:sp>
    </p:spTree>
  </p:cSld>
  <p:clrMapOvr>
    <a:masterClrMapping/>
  </p:clrMapOvr>
  <p:transition spd="med">
    <p:pull dir="l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Learning Objectives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Understand types of data collected by RS</a:t>
            </a:r>
          </a:p>
          <a:p>
            <a:r>
              <a:rPr lang="en-US" altLang="zh-CN" sz="3200" dirty="0" smtClean="0">
                <a:latin typeface="Times New Roman" pitchFamily="18" charset="0"/>
                <a:cs typeface="Times New Roman" pitchFamily="18" charset="0"/>
              </a:rPr>
              <a:t>Understand when different data types are possible and appropriate</a:t>
            </a:r>
          </a:p>
          <a:p>
            <a:pPr lvl="1"/>
            <a:r>
              <a:rPr lang="en-US" altLang="zh-CN" sz="3000" dirty="0" smtClean="0">
                <a:latin typeface="Times New Roman" pitchFamily="18" charset="0"/>
                <a:cs typeface="Times New Roman" pitchFamily="18" charset="0"/>
              </a:rPr>
              <a:t>Design your product as a product manager</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67</a:t>
            </a:fld>
            <a:endParaRPr lang="en-US" altLang="zh-CN"/>
          </a:p>
        </p:txBody>
      </p:sp>
    </p:spTree>
  </p:cSld>
  <p:clrMapOvr>
    <a:masterClrMapping/>
  </p:clrMapOvr>
  <p:transition spd="med">
    <p:pull dir="l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Preferences and Ratings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endParaRPr lang="en-US" altLang="zh-CN" sz="32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68</a:t>
            </a:fld>
            <a:endParaRPr lang="en-US" altLang="zh-CN"/>
          </a:p>
        </p:txBody>
      </p:sp>
      <p:pic>
        <p:nvPicPr>
          <p:cNvPr id="1026" name="Picture 2"/>
          <p:cNvPicPr>
            <a:picLocks noChangeAspect="1" noChangeArrowheads="1"/>
          </p:cNvPicPr>
          <p:nvPr/>
        </p:nvPicPr>
        <p:blipFill>
          <a:blip r:embed="rId2" cstate="print"/>
          <a:srcRect/>
          <a:stretch>
            <a:fillRect/>
          </a:stretch>
        </p:blipFill>
        <p:spPr bwMode="auto">
          <a:xfrm>
            <a:off x="611560" y="1448780"/>
            <a:ext cx="7919328" cy="5040560"/>
          </a:xfrm>
          <a:prstGeom prst="rect">
            <a:avLst/>
          </a:prstGeom>
          <a:noFill/>
          <a:ln w="9525">
            <a:noFill/>
            <a:miter lim="800000"/>
            <a:headEnd/>
            <a:tailEnd/>
          </a:ln>
        </p:spPr>
      </p:pic>
      <p:sp>
        <p:nvSpPr>
          <p:cNvPr id="6" name="TextBox 5"/>
          <p:cNvSpPr txBox="1"/>
          <p:nvPr/>
        </p:nvSpPr>
        <p:spPr>
          <a:xfrm>
            <a:off x="1871700" y="1700808"/>
            <a:ext cx="2526654" cy="941796"/>
          </a:xfrm>
          <a:prstGeom prst="rect">
            <a:avLst/>
          </a:prstGeom>
          <a:noFill/>
        </p:spPr>
        <p:txBody>
          <a:bodyPr wrap="none" rtlCol="0">
            <a:spAutoFit/>
          </a:bodyPr>
          <a:lstStyle/>
          <a:p>
            <a:r>
              <a:rPr lang="en-US" altLang="zh-CN" sz="2400" b="1" dirty="0" smtClean="0">
                <a:solidFill>
                  <a:srgbClr val="C00000"/>
                </a:solidFill>
              </a:rPr>
              <a:t>What users like </a:t>
            </a:r>
          </a:p>
          <a:p>
            <a:r>
              <a:rPr lang="en-US" altLang="zh-CN" sz="2400" b="1" dirty="0" smtClean="0">
                <a:solidFill>
                  <a:srgbClr val="C00000"/>
                </a:solidFill>
              </a:rPr>
              <a:t>and dislike</a:t>
            </a:r>
            <a:endParaRPr lang="zh-CN" altLang="en-US" sz="2400" b="1" dirty="0">
              <a:solidFill>
                <a:srgbClr val="C00000"/>
              </a:solidFill>
            </a:endParaRPr>
          </a:p>
        </p:txBody>
      </p:sp>
      <p:sp>
        <p:nvSpPr>
          <p:cNvPr id="7" name="TextBox 6"/>
          <p:cNvSpPr txBox="1"/>
          <p:nvPr/>
        </p:nvSpPr>
        <p:spPr>
          <a:xfrm>
            <a:off x="1959420" y="5121188"/>
            <a:ext cx="2252540" cy="941796"/>
          </a:xfrm>
          <a:prstGeom prst="rect">
            <a:avLst/>
          </a:prstGeom>
          <a:noFill/>
        </p:spPr>
        <p:txBody>
          <a:bodyPr wrap="none" rtlCol="0">
            <a:spAutoFit/>
          </a:bodyPr>
          <a:lstStyle/>
          <a:p>
            <a:r>
              <a:rPr lang="en-US" altLang="zh-CN" sz="2400" b="1" dirty="0" smtClean="0">
                <a:solidFill>
                  <a:srgbClr val="C00000"/>
                </a:solidFill>
              </a:rPr>
              <a:t>Other actions </a:t>
            </a:r>
          </a:p>
          <a:p>
            <a:r>
              <a:rPr lang="en-US" altLang="zh-CN" sz="2400" b="1" dirty="0" smtClean="0">
                <a:solidFill>
                  <a:srgbClr val="C00000"/>
                </a:solidFill>
              </a:rPr>
              <a:t>of users</a:t>
            </a:r>
            <a:endParaRPr lang="zh-CN" altLang="en-US" sz="2400" b="1" dirty="0">
              <a:solidFill>
                <a:srgbClr val="C00000"/>
              </a:solidFill>
            </a:endParaRPr>
          </a:p>
        </p:txBody>
      </p:sp>
    </p:spTree>
  </p:cSld>
  <p:clrMapOvr>
    <a:masterClrMapping/>
  </p:clrMapOvr>
  <p:transition spd="med">
    <p:pull dir="l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Explicit Ratings – Star Ratings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1, 2, 3, 4, 5</a:t>
            </a:r>
          </a:p>
          <a:p>
            <a:r>
              <a:rPr lang="en-US" altLang="zh-CN" sz="3200" dirty="0" smtClean="0">
                <a:latin typeface="Times New Roman" pitchFamily="18" charset="0"/>
                <a:cs typeface="Times New Roman" pitchFamily="18" charset="0"/>
              </a:rPr>
              <a:t>Half star</a:t>
            </a:r>
          </a:p>
          <a:p>
            <a:r>
              <a:rPr lang="en-US" altLang="zh-CN" sz="3200" dirty="0" smtClean="0">
                <a:latin typeface="Times New Roman" pitchFamily="18" charset="0"/>
                <a:cs typeface="Times New Roman" pitchFamily="18" charset="0"/>
              </a:rPr>
              <a:t>Provide meanings</a:t>
            </a:r>
            <a:endParaRPr lang="en-US" altLang="zh-CN" sz="30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69</a:t>
            </a:fld>
            <a:endParaRPr lang="en-US" altLang="zh-CN"/>
          </a:p>
        </p:txBody>
      </p:sp>
    </p:spTree>
  </p:cSld>
  <p:clrMapOvr>
    <a:masterClrMapping/>
  </p:clrMapOvr>
  <p:transition spd="med">
    <p:pull dir="l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Video Recommendation at the Father’s Day</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7</a:t>
            </a:fld>
            <a:endParaRPr lang="en-US" altLang="zh-CN"/>
          </a:p>
        </p:txBody>
      </p:sp>
      <p:pic>
        <p:nvPicPr>
          <p:cNvPr id="1026" name="Picture 2"/>
          <p:cNvPicPr>
            <a:picLocks noChangeAspect="1" noChangeArrowheads="1"/>
          </p:cNvPicPr>
          <p:nvPr/>
        </p:nvPicPr>
        <p:blipFill>
          <a:blip r:embed="rId3" cstate="print"/>
          <a:srcRect/>
          <a:stretch>
            <a:fillRect/>
          </a:stretch>
        </p:blipFill>
        <p:spPr bwMode="auto">
          <a:xfrm>
            <a:off x="1259632" y="1484784"/>
            <a:ext cx="6096677" cy="4572508"/>
          </a:xfrm>
          <a:prstGeom prst="rect">
            <a:avLst/>
          </a:prstGeom>
          <a:noFill/>
          <a:ln w="9525">
            <a:noFill/>
            <a:miter lim="800000"/>
            <a:headEnd/>
            <a:tailEnd/>
          </a:ln>
        </p:spPr>
      </p:pic>
      <p:sp>
        <p:nvSpPr>
          <p:cNvPr id="6" name="矩形 5"/>
          <p:cNvSpPr/>
          <p:nvPr/>
        </p:nvSpPr>
        <p:spPr>
          <a:xfrm>
            <a:off x="0" y="6211669"/>
            <a:ext cx="5940152" cy="646331"/>
          </a:xfrm>
          <a:prstGeom prst="rect">
            <a:avLst/>
          </a:prstGeom>
        </p:spPr>
        <p:txBody>
          <a:bodyPr wrap="square">
            <a:spAutoFit/>
          </a:bodyPr>
          <a:lstStyle/>
          <a:p>
            <a:r>
              <a:rPr lang="en-US" altLang="zh-CN" dirty="0" smtClean="0"/>
              <a:t>http://www.1905.com/special/dianbo/fathersday/3022-featurefilm1.html?page=1</a:t>
            </a:r>
            <a:endParaRPr lang="zh-CN" altLang="en-US" dirty="0"/>
          </a:p>
        </p:txBody>
      </p:sp>
    </p:spTree>
  </p:cSld>
  <p:clrMapOvr>
    <a:masterClrMapping/>
  </p:clrMapOvr>
  <p:transition spd="med">
    <p:pull dir="l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Explicit Ratings - Thumbs and Likes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Vote up/down</a:t>
            </a:r>
          </a:p>
          <a:p>
            <a:pPr lvl="1"/>
            <a:r>
              <a:rPr lang="en-US" altLang="zh-CN" sz="3000" dirty="0" smtClean="0">
                <a:solidFill>
                  <a:srgbClr val="C00000"/>
                </a:solidFill>
                <a:latin typeface="Times New Roman" pitchFamily="18" charset="0"/>
                <a:cs typeface="Times New Roman" pitchFamily="18" charset="0"/>
              </a:rPr>
              <a:t>Net up-votes</a:t>
            </a:r>
          </a:p>
          <a:p>
            <a:r>
              <a:rPr lang="en-US" altLang="zh-CN" sz="3200" dirty="0" smtClean="0">
                <a:latin typeface="Times New Roman" pitchFamily="18" charset="0"/>
                <a:cs typeface="Times New Roman" pitchFamily="18" charset="0"/>
              </a:rPr>
              <a:t>Just “like”/ “+1”</a:t>
            </a:r>
          </a:p>
          <a:p>
            <a:r>
              <a:rPr lang="en-US" altLang="zh-CN" sz="3000" dirty="0" smtClean="0">
                <a:latin typeface="Times New Roman" pitchFamily="18" charset="0"/>
                <a:cs typeface="Times New Roman" pitchFamily="18" charset="0"/>
              </a:rPr>
              <a:t>Common with ephemeral items</a:t>
            </a:r>
          </a:p>
          <a:p>
            <a:pPr lvl="1"/>
            <a:r>
              <a:rPr lang="en-US" altLang="zh-CN" sz="2800" dirty="0" smtClean="0">
                <a:latin typeface="Times New Roman" pitchFamily="18" charset="0"/>
                <a:cs typeface="Times New Roman" pitchFamily="18" charset="0"/>
              </a:rPr>
              <a:t>News aggregation (</a:t>
            </a:r>
            <a:r>
              <a:rPr lang="en-US" altLang="zh-CN" sz="2800" dirty="0" err="1" smtClean="0">
                <a:latin typeface="Times New Roman" pitchFamily="18" charset="0"/>
                <a:cs typeface="Times New Roman" pitchFamily="18" charset="0"/>
              </a:rPr>
              <a:t>Reddit</a:t>
            </a:r>
            <a:r>
              <a:rPr lang="en-US" altLang="zh-CN" sz="2800" dirty="0" smtClean="0">
                <a:latin typeface="Times New Roman" pitchFamily="18" charset="0"/>
                <a:cs typeface="Times New Roman" pitchFamily="18" charset="0"/>
              </a:rPr>
              <a:t>, </a:t>
            </a:r>
            <a:r>
              <a:rPr lang="en-US" altLang="zh-CN" sz="2800" dirty="0" err="1" smtClean="0">
                <a:latin typeface="Times New Roman" pitchFamily="18" charset="0"/>
                <a:cs typeface="Times New Roman" pitchFamily="18" charset="0"/>
              </a:rPr>
              <a:t>Digg</a:t>
            </a:r>
            <a:r>
              <a:rPr lang="en-US" altLang="zh-CN" sz="2800" dirty="0" smtClean="0">
                <a:latin typeface="Times New Roman" pitchFamily="18" charset="0"/>
                <a:cs typeface="Times New Roman" pitchFamily="18" charset="0"/>
              </a:rPr>
              <a:t>)</a:t>
            </a:r>
            <a:endParaRPr lang="en-US" altLang="zh-CN" sz="2600" dirty="0" smtClean="0">
              <a:latin typeface="Times New Roman" pitchFamily="18" charset="0"/>
              <a:cs typeface="Times New Roman" pitchFamily="18" charset="0"/>
            </a:endParaRPr>
          </a:p>
          <a:p>
            <a:pPr lvl="1"/>
            <a:r>
              <a:rPr lang="en-US" altLang="zh-CN" sz="2800" dirty="0" smtClean="0">
                <a:latin typeface="Times New Roman" pitchFamily="18" charset="0"/>
                <a:cs typeface="Times New Roman" pitchFamily="18" charset="0"/>
              </a:rPr>
              <a:t>Q&amp;A (</a:t>
            </a:r>
            <a:r>
              <a:rPr lang="en-US" altLang="zh-CN" sz="2800" dirty="0" err="1" smtClean="0">
                <a:latin typeface="Times New Roman" pitchFamily="18" charset="0"/>
                <a:cs typeface="Times New Roman" pitchFamily="18" charset="0"/>
              </a:rPr>
              <a:t>StackOverflow</a:t>
            </a:r>
            <a:r>
              <a:rPr lang="en-US" altLang="zh-CN" sz="2800" dirty="0" smtClean="0">
                <a:latin typeface="Times New Roman" pitchFamily="18" charset="0"/>
                <a:cs typeface="Times New Roman" pitchFamily="18" charset="0"/>
              </a:rPr>
              <a:t>)</a:t>
            </a:r>
          </a:p>
          <a:p>
            <a:r>
              <a:rPr lang="en-US" altLang="zh-CN" sz="3000" dirty="0" smtClean="0">
                <a:latin typeface="Times New Roman" pitchFamily="18" charset="0"/>
                <a:cs typeface="Times New Roman" pitchFamily="18" charset="0"/>
              </a:rPr>
              <a:t>Very low cost to rate</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70</a:t>
            </a:fld>
            <a:endParaRPr lang="en-US" altLang="zh-CN"/>
          </a:p>
        </p:txBody>
      </p:sp>
    </p:spTree>
  </p:cSld>
  <p:clrMapOvr>
    <a:masterClrMapping/>
  </p:clrMapOvr>
  <p:transition spd="med">
    <p:pull dir="l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55DE0FB-053A-4747-8848-0061DD0EEC34}" type="slidenum">
              <a:rPr lang="en-US" altLang="zh-CN" smtClean="0"/>
              <a:pPr/>
              <a:t>71</a:t>
            </a:fld>
            <a:endParaRPr lang="en-US" altLang="zh-CN"/>
          </a:p>
        </p:txBody>
      </p:sp>
      <p:pic>
        <p:nvPicPr>
          <p:cNvPr id="2050" name="Picture 2"/>
          <p:cNvPicPr>
            <a:picLocks noChangeAspect="1" noChangeArrowheads="1"/>
          </p:cNvPicPr>
          <p:nvPr/>
        </p:nvPicPr>
        <p:blipFill>
          <a:blip r:embed="rId2" cstate="print"/>
          <a:srcRect/>
          <a:stretch>
            <a:fillRect/>
          </a:stretch>
        </p:blipFill>
        <p:spPr bwMode="auto">
          <a:xfrm>
            <a:off x="287524" y="260648"/>
            <a:ext cx="8707129" cy="6267450"/>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Explicit Ratings - Others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Continuous scale</a:t>
            </a:r>
          </a:p>
          <a:p>
            <a:r>
              <a:rPr lang="en-US" altLang="zh-CN" sz="3200" dirty="0" err="1" smtClean="0">
                <a:latin typeface="Times New Roman" pitchFamily="18" charset="0"/>
                <a:cs typeface="Times New Roman" pitchFamily="18" charset="0"/>
              </a:rPr>
              <a:t>Pairwise</a:t>
            </a:r>
            <a:r>
              <a:rPr lang="en-US" altLang="zh-CN" sz="3200" dirty="0" smtClean="0">
                <a:latin typeface="Times New Roman" pitchFamily="18" charset="0"/>
                <a:cs typeface="Times New Roman" pitchFamily="18" charset="0"/>
              </a:rPr>
              <a:t> preferences</a:t>
            </a:r>
          </a:p>
          <a:p>
            <a:r>
              <a:rPr lang="en-US" altLang="zh-CN" sz="3200" dirty="0" smtClean="0">
                <a:latin typeface="Times New Roman" pitchFamily="18" charset="0"/>
                <a:cs typeface="Times New Roman" pitchFamily="18" charset="0"/>
              </a:rPr>
              <a:t>Percentage of “very good”</a:t>
            </a:r>
          </a:p>
          <a:p>
            <a:r>
              <a:rPr lang="en-US" altLang="zh-CN" sz="3200" dirty="0" smtClean="0">
                <a:latin typeface="Times New Roman" pitchFamily="18" charset="0"/>
                <a:cs typeface="Times New Roman" pitchFamily="18" charset="0"/>
              </a:rPr>
              <a:t>Temporary (e.g. Pandora 30-day suspend)</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72</a:t>
            </a:fld>
            <a:endParaRPr lang="en-US" altLang="zh-CN"/>
          </a:p>
        </p:txBody>
      </p:sp>
    </p:spTree>
  </p:cSld>
  <p:clrMapOvr>
    <a:masterClrMapping/>
  </p:clrMapOvr>
  <p:transition spd="med">
    <p:pull dir="l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When Explicit Ratings Provided</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Immediately after Consumption</a:t>
            </a:r>
          </a:p>
          <a:p>
            <a:r>
              <a:rPr lang="en-US" altLang="zh-CN" sz="3200" dirty="0" smtClean="0">
                <a:latin typeface="Times New Roman" pitchFamily="18" charset="0"/>
                <a:cs typeface="Times New Roman" pitchFamily="18" charset="0"/>
              </a:rPr>
              <a:t>Some time after consumption</a:t>
            </a:r>
          </a:p>
          <a:p>
            <a:r>
              <a:rPr lang="en-US" altLang="zh-CN" sz="3200" dirty="0" smtClean="0">
                <a:latin typeface="Times New Roman" pitchFamily="18" charset="0"/>
                <a:cs typeface="Times New Roman" pitchFamily="18" charset="0"/>
              </a:rPr>
              <a:t>By expectation</a:t>
            </a:r>
          </a:p>
          <a:p>
            <a:pPr lvl="1"/>
            <a:r>
              <a:rPr lang="en-US" altLang="zh-CN" sz="3000" dirty="0" smtClean="0">
                <a:latin typeface="Times New Roman" pitchFamily="18" charset="0"/>
                <a:cs typeface="Times New Roman" pitchFamily="18" charset="0"/>
              </a:rPr>
              <a:t>The items has not been experiences</a:t>
            </a:r>
          </a:p>
          <a:p>
            <a:pPr lvl="1"/>
            <a:r>
              <a:rPr lang="en-US" altLang="zh-CN" sz="3000" dirty="0" smtClean="0">
                <a:latin typeface="Times New Roman" pitchFamily="18" charset="0"/>
                <a:cs typeface="Times New Roman" pitchFamily="18" charset="0"/>
              </a:rPr>
              <a:t>High-price items: house, car</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73</a:t>
            </a:fld>
            <a:endParaRPr lang="en-US" altLang="zh-CN"/>
          </a:p>
        </p:txBody>
      </p:sp>
    </p:spTree>
  </p:cSld>
  <p:clrMapOvr>
    <a:masterClrMapping/>
  </p:clrMapOvr>
  <p:transition spd="med">
    <p:pull dir="l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Difficulties with Explicit Ratings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Are ratings reliable and accurate?</a:t>
            </a:r>
          </a:p>
          <a:p>
            <a:pPr lvl="1"/>
            <a:r>
              <a:rPr lang="en-US" altLang="zh-CN" sz="3000" dirty="0" smtClean="0">
                <a:latin typeface="Times New Roman" pitchFamily="18" charset="0"/>
                <a:cs typeface="Times New Roman" pitchFamily="18" charset="0"/>
              </a:rPr>
              <a:t>Noise in this psychological process of voting (decision making)</a:t>
            </a:r>
          </a:p>
          <a:p>
            <a:r>
              <a:rPr lang="en-US" altLang="zh-CN" sz="3200" dirty="0" smtClean="0">
                <a:latin typeface="Times New Roman" pitchFamily="18" charset="0"/>
                <a:cs typeface="Times New Roman" pitchFamily="18" charset="0"/>
              </a:rPr>
              <a:t>User preferences change</a:t>
            </a:r>
          </a:p>
          <a:p>
            <a:r>
              <a:rPr lang="en-US" altLang="zh-CN" sz="3200" dirty="0" smtClean="0">
                <a:latin typeface="Times New Roman" pitchFamily="18" charset="0"/>
                <a:cs typeface="Times New Roman" pitchFamily="18" charset="0"/>
              </a:rPr>
              <a:t>Different meanings for the ratings</a:t>
            </a:r>
          </a:p>
          <a:p>
            <a:pPr lvl="1"/>
            <a:r>
              <a:rPr lang="en-US" altLang="zh-CN" sz="3000" dirty="0" smtClean="0">
                <a:latin typeface="Times New Roman" pitchFamily="18" charset="0"/>
                <a:cs typeface="Times New Roman" pitchFamily="18" charset="0"/>
              </a:rPr>
              <a:t>Hard to combine the multiple aspects into a single score</a:t>
            </a:r>
          </a:p>
          <a:p>
            <a:pPr lvl="1"/>
            <a:r>
              <a:rPr lang="en-US" altLang="zh-CN" sz="3000" dirty="0" smtClean="0">
                <a:latin typeface="Times New Roman" pitchFamily="18" charset="0"/>
                <a:cs typeface="Times New Roman" pitchFamily="18" charset="0"/>
              </a:rPr>
              <a:t>Different personality</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74</a:t>
            </a:fld>
            <a:endParaRPr lang="en-US" altLang="zh-CN"/>
          </a:p>
        </p:txBody>
      </p:sp>
    </p:spTree>
  </p:cSld>
  <p:clrMapOvr>
    <a:masterClrMapping/>
  </p:clrMapOvr>
  <p:transition spd="med">
    <p:pull dir="l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Implicit Data</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Data collected from user actions</a:t>
            </a:r>
          </a:p>
          <a:p>
            <a:r>
              <a:rPr lang="en-US" altLang="zh-CN" sz="3200" dirty="0" smtClean="0">
                <a:latin typeface="Times New Roman" pitchFamily="18" charset="0"/>
                <a:cs typeface="Times New Roman" pitchFamily="18" charset="0"/>
              </a:rPr>
              <a:t>Key difference: user action is for some other purpose, not expressing preference</a:t>
            </a:r>
          </a:p>
          <a:p>
            <a:pPr lvl="1"/>
            <a:r>
              <a:rPr lang="en-US" altLang="zh-CN" sz="3000" dirty="0" smtClean="0">
                <a:latin typeface="Times New Roman" pitchFamily="18" charset="0"/>
                <a:cs typeface="Times New Roman" pitchFamily="18" charset="0"/>
              </a:rPr>
              <a:t>Based on preferences, but not preferences</a:t>
            </a:r>
          </a:p>
          <a:p>
            <a:r>
              <a:rPr lang="en-US" altLang="zh-CN" sz="3200" dirty="0" smtClean="0">
                <a:latin typeface="Times New Roman" pitchFamily="18" charset="0"/>
                <a:cs typeface="Times New Roman" pitchFamily="18" charset="0"/>
              </a:rPr>
              <a:t>Their actions say a lot!</a:t>
            </a:r>
            <a:endParaRPr lang="en-US" altLang="zh-CN" sz="28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75</a:t>
            </a:fld>
            <a:endParaRPr lang="en-US" altLang="zh-CN"/>
          </a:p>
        </p:txBody>
      </p:sp>
    </p:spTree>
  </p:cSld>
  <p:clrMapOvr>
    <a:masterClrMapping/>
  </p:clrMapOvr>
  <p:transition spd="med">
    <p:pull dir="l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Implicit Data -  Reading Time</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Dwell time on items</a:t>
            </a:r>
          </a:p>
          <a:p>
            <a:pPr lvl="1"/>
            <a:r>
              <a:rPr lang="en-US" altLang="zh-CN" sz="3000" dirty="0" smtClean="0">
                <a:latin typeface="Times New Roman" pitchFamily="18" charset="0"/>
                <a:cs typeface="Times New Roman" pitchFamily="18" charset="0"/>
              </a:rPr>
              <a:t>Articles</a:t>
            </a:r>
          </a:p>
          <a:p>
            <a:pPr lvl="1"/>
            <a:r>
              <a:rPr lang="en-US" altLang="zh-CN" sz="3000" dirty="0" smtClean="0">
                <a:latin typeface="Times New Roman" pitchFamily="18" charset="0"/>
                <a:cs typeface="Times New Roman" pitchFamily="18" charset="0"/>
              </a:rPr>
              <a:t>Music</a:t>
            </a:r>
          </a:p>
          <a:p>
            <a:pPr lvl="1"/>
            <a:r>
              <a:rPr lang="en-US" altLang="zh-CN" sz="3000" dirty="0" smtClean="0">
                <a:latin typeface="Times New Roman" pitchFamily="18" charset="0"/>
                <a:cs typeface="Times New Roman" pitchFamily="18" charset="0"/>
              </a:rPr>
              <a:t>Videos</a:t>
            </a:r>
          </a:p>
          <a:p>
            <a:pPr lvl="1"/>
            <a:r>
              <a:rPr lang="en-US" altLang="zh-CN" sz="3000" dirty="0" smtClean="0">
                <a:latin typeface="Times New Roman" pitchFamily="18" charset="0"/>
                <a:cs typeface="Times New Roman" pitchFamily="18" charset="0"/>
              </a:rPr>
              <a:t>Coats and bags</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76</a:t>
            </a:fld>
            <a:endParaRPr lang="en-US" altLang="zh-CN"/>
          </a:p>
        </p:txBody>
      </p:sp>
    </p:spTree>
  </p:cSld>
  <p:clrMapOvr>
    <a:masterClrMapping/>
  </p:clrMapOvr>
  <p:transition spd="med">
    <p:pull dir="l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Silence is also evidence</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Vote/rate is less frequent than item viewing</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77</a:t>
            </a:fld>
            <a:endParaRPr lang="en-US" altLang="zh-CN"/>
          </a:p>
        </p:txBody>
      </p:sp>
      <p:sp>
        <p:nvSpPr>
          <p:cNvPr id="5" name="矩形 4"/>
          <p:cNvSpPr/>
          <p:nvPr/>
        </p:nvSpPr>
        <p:spPr>
          <a:xfrm>
            <a:off x="0" y="5934670"/>
            <a:ext cx="8316416" cy="923330"/>
          </a:xfrm>
          <a:prstGeom prst="rect">
            <a:avLst/>
          </a:prstGeom>
        </p:spPr>
        <p:txBody>
          <a:bodyPr wrap="square">
            <a:spAutoFit/>
          </a:bodyPr>
          <a:lstStyle/>
          <a:p>
            <a:r>
              <a:rPr lang="en-US" altLang="zh-CN" dirty="0" smtClean="0"/>
              <a:t>Silence is also evidence: interpreting dwell time for recommendation from psychological perspective. Peifeng Yin, Ping Luo, Wang-</a:t>
            </a:r>
            <a:r>
              <a:rPr lang="en-US" altLang="zh-CN" dirty="0" err="1" smtClean="0"/>
              <a:t>Chien</a:t>
            </a:r>
            <a:r>
              <a:rPr lang="en-US" altLang="zh-CN" dirty="0" smtClean="0"/>
              <a:t> Lee, Min Wang, </a:t>
            </a:r>
            <a:r>
              <a:rPr lang="en-US" altLang="zh-CN" b="1" dirty="0" smtClean="0"/>
              <a:t>KDD</a:t>
            </a:r>
            <a:r>
              <a:rPr lang="en-US" altLang="zh-CN" dirty="0" smtClean="0"/>
              <a:t>, 2013.</a:t>
            </a:r>
          </a:p>
        </p:txBody>
      </p:sp>
      <p:pic>
        <p:nvPicPr>
          <p:cNvPr id="6" name="Picture 3"/>
          <p:cNvPicPr>
            <a:picLocks noChangeAspect="1" noChangeArrowheads="1"/>
          </p:cNvPicPr>
          <p:nvPr/>
        </p:nvPicPr>
        <p:blipFill>
          <a:blip r:embed="rId3" cstate="print"/>
          <a:srcRect/>
          <a:stretch>
            <a:fillRect/>
          </a:stretch>
        </p:blipFill>
        <p:spPr bwMode="auto">
          <a:xfrm>
            <a:off x="1511660" y="2168860"/>
            <a:ext cx="5953125" cy="3857625"/>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From Silent Viewing to Pseudo Votes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endParaRPr lang="en-US" altLang="zh-CN" sz="32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78</a:t>
            </a:fld>
            <a:endParaRPr lang="en-US" altLang="zh-CN"/>
          </a:p>
        </p:txBody>
      </p:sp>
      <p:sp>
        <p:nvSpPr>
          <p:cNvPr id="5" name="矩形 4"/>
          <p:cNvSpPr/>
          <p:nvPr/>
        </p:nvSpPr>
        <p:spPr>
          <a:xfrm>
            <a:off x="0" y="5934670"/>
            <a:ext cx="8316416" cy="923330"/>
          </a:xfrm>
          <a:prstGeom prst="rect">
            <a:avLst/>
          </a:prstGeom>
        </p:spPr>
        <p:txBody>
          <a:bodyPr wrap="square">
            <a:spAutoFit/>
          </a:bodyPr>
          <a:lstStyle/>
          <a:p>
            <a:r>
              <a:rPr lang="en-US" altLang="zh-CN" dirty="0" smtClean="0"/>
              <a:t>Silence is also evidence: interpreting dwell time for recommendation from psychological perspective. Peifeng Yin, Ping Luo, Wang-</a:t>
            </a:r>
            <a:r>
              <a:rPr lang="en-US" altLang="zh-CN" dirty="0" err="1" smtClean="0"/>
              <a:t>Chien</a:t>
            </a:r>
            <a:r>
              <a:rPr lang="en-US" altLang="zh-CN" dirty="0" smtClean="0"/>
              <a:t> Lee, Min Wang, </a:t>
            </a:r>
            <a:r>
              <a:rPr lang="en-US" altLang="zh-CN" b="1" dirty="0" smtClean="0"/>
              <a:t>KDD</a:t>
            </a:r>
            <a:r>
              <a:rPr lang="en-US" altLang="zh-CN" dirty="0" smtClean="0"/>
              <a:t>, 2013.</a:t>
            </a:r>
          </a:p>
        </p:txBody>
      </p:sp>
      <p:pic>
        <p:nvPicPr>
          <p:cNvPr id="7" name="Picture 4"/>
          <p:cNvPicPr>
            <a:picLocks noChangeAspect="1" noChangeArrowheads="1"/>
          </p:cNvPicPr>
          <p:nvPr/>
        </p:nvPicPr>
        <p:blipFill>
          <a:blip r:embed="rId3" cstate="print"/>
          <a:srcRect/>
          <a:stretch>
            <a:fillRect/>
          </a:stretch>
        </p:blipFill>
        <p:spPr bwMode="auto">
          <a:xfrm>
            <a:off x="457200" y="2096616"/>
            <a:ext cx="5056188" cy="3276600"/>
          </a:xfrm>
          <a:prstGeom prst="rect">
            <a:avLst/>
          </a:prstGeom>
          <a:noFill/>
          <a:ln w="9525">
            <a:noFill/>
            <a:miter lim="800000"/>
            <a:headEnd/>
            <a:tailEnd/>
          </a:ln>
        </p:spPr>
      </p:pic>
      <p:cxnSp>
        <p:nvCxnSpPr>
          <p:cNvPr id="9" name="Straight Arrow Connector 8"/>
          <p:cNvCxnSpPr>
            <a:cxnSpLocks noChangeShapeType="1"/>
          </p:cNvCxnSpPr>
          <p:nvPr/>
        </p:nvCxnSpPr>
        <p:spPr bwMode="auto">
          <a:xfrm>
            <a:off x="4665663" y="3087216"/>
            <a:ext cx="1255712" cy="20638"/>
          </a:xfrm>
          <a:prstGeom prst="straightConnector1">
            <a:avLst/>
          </a:prstGeom>
          <a:noFill/>
          <a:ln w="63500" cap="rnd" cmpd="dbl" algn="ctr">
            <a:solidFill>
              <a:schemeClr val="tx1"/>
            </a:solidFill>
            <a:round/>
            <a:headEnd/>
            <a:tailEnd type="arrow" w="med" len="med"/>
          </a:ln>
        </p:spPr>
      </p:cxnSp>
      <p:sp>
        <p:nvSpPr>
          <p:cNvPr id="10" name="Rectangle 12"/>
          <p:cNvSpPr/>
          <p:nvPr/>
        </p:nvSpPr>
        <p:spPr>
          <a:xfrm>
            <a:off x="6345238" y="4176241"/>
            <a:ext cx="2714625" cy="523875"/>
          </a:xfrm>
          <a:prstGeom prst="rect">
            <a:avLst/>
          </a:prstGeom>
        </p:spPr>
        <p:txBody>
          <a:bodyPr wrap="none">
            <a:spAutoFit/>
          </a:bodyPr>
          <a:lstStyle/>
          <a:p>
            <a:pPr eaLnBrk="1" hangingPunct="1">
              <a:defRPr/>
            </a:pPr>
            <a:r>
              <a:rPr lang="en-US" sz="2800" b="1" kern="0" dirty="0">
                <a:solidFill>
                  <a:srgbClr val="00B0F0"/>
                </a:solidFill>
              </a:rPr>
              <a:t>Pseudo Votes</a:t>
            </a:r>
            <a:endParaRPr lang="en-US" sz="2800" b="1" dirty="0">
              <a:solidFill>
                <a:srgbClr val="00B0F0"/>
              </a:solidFill>
            </a:endParaRPr>
          </a:p>
        </p:txBody>
      </p:sp>
      <p:sp>
        <p:nvSpPr>
          <p:cNvPr id="11" name="Rectangle 13"/>
          <p:cNvSpPr/>
          <p:nvPr/>
        </p:nvSpPr>
        <p:spPr>
          <a:xfrm>
            <a:off x="6353175" y="2891954"/>
            <a:ext cx="2681288" cy="523875"/>
          </a:xfrm>
          <a:prstGeom prst="rect">
            <a:avLst/>
          </a:prstGeom>
        </p:spPr>
        <p:txBody>
          <a:bodyPr wrap="none">
            <a:spAutoFit/>
          </a:bodyPr>
          <a:lstStyle/>
          <a:p>
            <a:pPr eaLnBrk="1" hangingPunct="1">
              <a:defRPr/>
            </a:pPr>
            <a:r>
              <a:rPr lang="en-US" sz="2800" b="1" kern="0" dirty="0">
                <a:solidFill>
                  <a:schemeClr val="tx2"/>
                </a:solidFill>
              </a:rPr>
              <a:t>Explicit Votes</a:t>
            </a:r>
            <a:endParaRPr lang="en-US" sz="2800" b="1" dirty="0"/>
          </a:p>
        </p:txBody>
      </p:sp>
      <p:cxnSp>
        <p:nvCxnSpPr>
          <p:cNvPr id="12" name="Straight Arrow Connector 8"/>
          <p:cNvCxnSpPr>
            <a:cxnSpLocks noChangeShapeType="1"/>
          </p:cNvCxnSpPr>
          <p:nvPr/>
        </p:nvCxnSpPr>
        <p:spPr bwMode="auto">
          <a:xfrm>
            <a:off x="4824028" y="4437112"/>
            <a:ext cx="1255712" cy="20638"/>
          </a:xfrm>
          <a:prstGeom prst="straightConnector1">
            <a:avLst/>
          </a:prstGeom>
          <a:noFill/>
          <a:ln w="63500" cap="rnd" cmpd="dbl" algn="ctr">
            <a:solidFill>
              <a:schemeClr val="tx1"/>
            </a:solidFill>
            <a:round/>
            <a:headEnd/>
            <a:tailEnd type="arrow" w="med" len="med"/>
          </a:ln>
        </p:spPr>
      </p:cxnSp>
    </p:spTree>
  </p:cSld>
  <p:clrMapOvr>
    <a:masterClrMapping/>
  </p:clrMapOvr>
  <p:transition spd="med">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Binary Actions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Click/or not</a:t>
            </a:r>
          </a:p>
          <a:p>
            <a:r>
              <a:rPr lang="en-US" altLang="zh-CN" sz="3200" dirty="0" smtClean="0">
                <a:latin typeface="Times New Roman" pitchFamily="18" charset="0"/>
                <a:cs typeface="Times New Roman" pitchFamily="18" charset="0"/>
              </a:rPr>
              <a:t>Save/or not</a:t>
            </a:r>
          </a:p>
          <a:p>
            <a:r>
              <a:rPr lang="en-US" altLang="zh-CN" sz="3200" dirty="0" smtClean="0">
                <a:latin typeface="Times New Roman" pitchFamily="18" charset="0"/>
                <a:cs typeface="Times New Roman" pitchFamily="18" charset="0"/>
              </a:rPr>
              <a:t>Purchase/or not</a:t>
            </a:r>
          </a:p>
          <a:p>
            <a:r>
              <a:rPr lang="en-US" altLang="zh-CN" sz="3200" dirty="0" smtClean="0">
                <a:latin typeface="Times New Roman" pitchFamily="18" charset="0"/>
                <a:cs typeface="Times New Roman" pitchFamily="18" charset="0"/>
              </a:rPr>
              <a:t>Follow/or not</a:t>
            </a:r>
          </a:p>
          <a:p>
            <a:r>
              <a:rPr lang="en-US" altLang="zh-CN" sz="3200" dirty="0" smtClean="0">
                <a:latin typeface="Times New Roman" pitchFamily="18" charset="0"/>
                <a:cs typeface="Times New Roman" pitchFamily="18" charset="0"/>
              </a:rPr>
              <a:t>… …</a:t>
            </a:r>
            <a:endParaRPr lang="en-US" altLang="zh-CN" sz="30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79</a:t>
            </a:fld>
            <a:endParaRPr lang="en-US" altLang="zh-CN"/>
          </a:p>
        </p:txBody>
      </p:sp>
    </p:spTree>
  </p:cSld>
  <p:clrMapOvr>
    <a:masterClrMapping/>
  </p:clrMapOvr>
  <p:transition spd="med">
    <p:pull dir="l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Why We Need RS</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8</a:t>
            </a:fld>
            <a:endParaRPr lang="en-US" altLang="zh-CN"/>
          </a:p>
        </p:txBody>
      </p:sp>
      <p:pic>
        <p:nvPicPr>
          <p:cNvPr id="4098" name="Picture 2" descr="C:\计算所工作\国科大课程\推荐系统\1\8435e5dde71190ef39e49ca3ce1b9d16fdfa60aa.jpg"/>
          <p:cNvPicPr>
            <a:picLocks noChangeAspect="1" noChangeArrowheads="1"/>
          </p:cNvPicPr>
          <p:nvPr/>
        </p:nvPicPr>
        <p:blipFill>
          <a:blip r:embed="rId3" cstate="print"/>
          <a:srcRect/>
          <a:stretch>
            <a:fillRect/>
          </a:stretch>
        </p:blipFill>
        <p:spPr bwMode="auto">
          <a:xfrm>
            <a:off x="431540" y="1124744"/>
            <a:ext cx="8280920" cy="4140460"/>
          </a:xfrm>
          <a:prstGeom prst="rect">
            <a:avLst/>
          </a:prstGeom>
          <a:noFill/>
        </p:spPr>
      </p:pic>
      <p:sp>
        <p:nvSpPr>
          <p:cNvPr id="6" name="内容占位符 2"/>
          <p:cNvSpPr>
            <a:spLocks noGrp="1"/>
          </p:cNvSpPr>
          <p:nvPr>
            <p:ph idx="1"/>
          </p:nvPr>
        </p:nvSpPr>
        <p:spPr>
          <a:xfrm>
            <a:off x="2087724" y="5085184"/>
            <a:ext cx="5158916" cy="2008820"/>
          </a:xfrm>
        </p:spPr>
        <p:txBody>
          <a:bodyPr/>
          <a:lstStyle/>
          <a:p>
            <a:r>
              <a:rPr lang="en-US" altLang="zh-CN" sz="3200" dirty="0" smtClean="0">
                <a:latin typeface="Times New Roman" pitchFamily="18" charset="0"/>
                <a:cs typeface="Times New Roman" pitchFamily="18" charset="0"/>
              </a:rPr>
              <a:t>Increase dwell time</a:t>
            </a:r>
          </a:p>
          <a:p>
            <a:r>
              <a:rPr lang="en-US" altLang="zh-CN" sz="3200" dirty="0" smtClean="0">
                <a:latin typeface="Times New Roman" pitchFamily="18" charset="0"/>
                <a:cs typeface="Times New Roman" pitchFamily="18" charset="0"/>
              </a:rPr>
              <a:t>Increase conversion ration</a:t>
            </a:r>
          </a:p>
          <a:p>
            <a:r>
              <a:rPr lang="en-US" altLang="zh-CN" sz="3200" dirty="0" smtClean="0">
                <a:latin typeface="Times New Roman" pitchFamily="18" charset="0"/>
                <a:cs typeface="Times New Roman" pitchFamily="18" charset="0"/>
              </a:rPr>
              <a:t>Increase revenue</a:t>
            </a:r>
            <a:endParaRPr lang="en-US" altLang="zh-CN" sz="2800" dirty="0" smtClean="0">
              <a:latin typeface="Times New Roman" pitchFamily="18" charset="0"/>
              <a:cs typeface="Times New Roman" pitchFamily="18" charset="0"/>
            </a:endParaRPr>
          </a:p>
        </p:txBody>
      </p:sp>
    </p:spTree>
  </p:cSld>
  <p:clrMapOvr>
    <a:masterClrMapping/>
  </p:clrMapOvr>
  <p:transition spd="med">
    <p:pull dir="l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Subtleties and Difficulties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What does the action mean?</a:t>
            </a:r>
          </a:p>
          <a:p>
            <a:pPr lvl="1"/>
            <a:r>
              <a:rPr lang="en-US" altLang="zh-CN" sz="3000" dirty="0" smtClean="0">
                <a:latin typeface="Times New Roman" pitchFamily="18" charset="0"/>
                <a:cs typeface="Times New Roman" pitchFamily="18" charset="0"/>
              </a:rPr>
              <a:t>Purchase: they might still hate it</a:t>
            </a:r>
          </a:p>
          <a:p>
            <a:pPr lvl="1"/>
            <a:r>
              <a:rPr lang="en-US" altLang="zh-CN" sz="3000" dirty="0" smtClean="0">
                <a:latin typeface="Times New Roman" pitchFamily="18" charset="0"/>
                <a:cs typeface="Times New Roman" pitchFamily="18" charset="0"/>
              </a:rPr>
              <a:t>Don't click: expect bad, or didn't see</a:t>
            </a:r>
          </a:p>
          <a:p>
            <a:r>
              <a:rPr lang="en-US" altLang="zh-CN" sz="3200" dirty="0" smtClean="0">
                <a:latin typeface="Times New Roman" pitchFamily="18" charset="0"/>
                <a:cs typeface="Times New Roman" pitchFamily="18" charset="0"/>
              </a:rPr>
              <a:t>How to scale/represent actions</a:t>
            </a:r>
          </a:p>
          <a:p>
            <a:pPr lvl="1"/>
            <a:r>
              <a:rPr lang="en-US" altLang="zh-CN" sz="3000" dirty="0" smtClean="0">
                <a:latin typeface="Times New Roman" pitchFamily="18" charset="0"/>
                <a:cs typeface="Times New Roman" pitchFamily="18" charset="0"/>
              </a:rPr>
              <a:t>Combine multiple types of actions</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80</a:t>
            </a:fld>
            <a:endParaRPr lang="en-US" altLang="zh-CN"/>
          </a:p>
        </p:txBody>
      </p:sp>
    </p:spTree>
  </p:cSld>
  <p:clrMapOvr>
    <a:masterClrMapping/>
  </p:clrMapOvr>
  <p:transition spd="med">
    <p:pull dir="l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Short Summary</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000" dirty="0" smtClean="0">
                <a:latin typeface="Times New Roman" pitchFamily="18" charset="0"/>
                <a:cs typeface="Times New Roman" pitchFamily="18" charset="0"/>
              </a:rPr>
              <a:t>Ratings provide explicit expressions of preference</a:t>
            </a:r>
          </a:p>
          <a:p>
            <a:r>
              <a:rPr lang="en-US" altLang="zh-CN" sz="3000" dirty="0" smtClean="0">
                <a:latin typeface="Times New Roman" pitchFamily="18" charset="0"/>
                <a:cs typeface="Times New Roman" pitchFamily="18" charset="0"/>
              </a:rPr>
              <a:t>Implicit data benefits from greater volume</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81</a:t>
            </a:fld>
            <a:endParaRPr lang="en-US" altLang="zh-CN"/>
          </a:p>
        </p:txBody>
      </p:sp>
    </p:spTree>
  </p:cSld>
  <p:clrMapOvr>
    <a:masterClrMapping/>
  </p:clrMapOvr>
  <p:transition spd="med">
    <p:pull dir="l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latin typeface="Times New Roman" pitchFamily="18" charset="0"/>
                <a:cs typeface="Times New Roman" pitchFamily="18" charset="0"/>
              </a:rPr>
              <a:t>Summary of This part</a:t>
            </a:r>
            <a:endParaRPr lang="zh-CN" altLang="en-US" dirty="0">
              <a:solidFill>
                <a:srgbClr val="C00000"/>
              </a:solidFill>
              <a:latin typeface="Times New Roman" pitchFamily="18" charset="0"/>
              <a:cs typeface="Times New Roman" pitchFamily="18" charset="0"/>
            </a:endParaRPr>
          </a:p>
        </p:txBody>
      </p:sp>
      <p:sp>
        <p:nvSpPr>
          <p:cNvPr id="3" name="文本占位符 2"/>
          <p:cNvSpPr>
            <a:spLocks noGrp="1"/>
          </p:cNvSpPr>
          <p:nvPr>
            <p:ph type="body" idx="1"/>
          </p:nvPr>
        </p:nvSpPr>
        <p:spPr/>
        <p:txBody>
          <a:bodyPr/>
          <a:lstStyle/>
          <a:p>
            <a:r>
              <a:rPr lang="en-US" altLang="zh-CN" dirty="0" smtClean="0">
                <a:solidFill>
                  <a:srgbClr val="C00000"/>
                </a:solidFill>
              </a:rPr>
              <a:t>1-5</a:t>
            </a:r>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8638A0F9-2657-463A-94BD-8851C2F5F515}" type="slidenum">
              <a:rPr lang="en-US" altLang="zh-CN" smtClean="0"/>
              <a:pPr/>
              <a:t>82</a:t>
            </a:fld>
            <a:endParaRPr lang="en-US" altLang="zh-CN"/>
          </a:p>
        </p:txBody>
      </p:sp>
    </p:spTree>
  </p:cSld>
  <p:clrMapOvr>
    <a:masterClrMapping/>
  </p:clrMapOvr>
  <p:transition spd="med">
    <p:pull dir="l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History of RS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Information Retrieval and Information Filtering</a:t>
            </a:r>
          </a:p>
          <a:p>
            <a:r>
              <a:rPr lang="en-US" altLang="zh-CN" sz="3200" dirty="0" smtClean="0">
                <a:latin typeface="Times New Roman" pitchFamily="18" charset="0"/>
                <a:cs typeface="Times New Roman" pitchFamily="18" charset="0"/>
              </a:rPr>
              <a:t>Manual Collaborative Filtering</a:t>
            </a:r>
          </a:p>
          <a:p>
            <a:pPr lvl="1"/>
            <a:r>
              <a:rPr lang="en-US" altLang="zh-CN" sz="3000" dirty="0" smtClean="0">
                <a:latin typeface="Times New Roman" pitchFamily="18" charset="0"/>
                <a:cs typeface="Times New Roman" pitchFamily="18" charset="0"/>
              </a:rPr>
              <a:t>Information Tapestry</a:t>
            </a:r>
          </a:p>
          <a:p>
            <a:pPr lvl="1"/>
            <a:r>
              <a:rPr lang="en-US" altLang="zh-CN" sz="3000" dirty="0" smtClean="0">
                <a:latin typeface="Times New Roman" pitchFamily="18" charset="0"/>
                <a:cs typeface="Times New Roman" pitchFamily="18" charset="0"/>
              </a:rPr>
              <a:t>Active CF</a:t>
            </a:r>
          </a:p>
          <a:p>
            <a:r>
              <a:rPr lang="en-US" altLang="zh-CN" sz="3200" dirty="0" smtClean="0">
                <a:latin typeface="Times New Roman" pitchFamily="18" charset="0"/>
                <a:cs typeface="Times New Roman" pitchFamily="18" charset="0"/>
              </a:rPr>
              <a:t>Automated Collaborative Filtering</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83</a:t>
            </a:fld>
            <a:endParaRPr lang="en-US" altLang="zh-CN"/>
          </a:p>
        </p:txBody>
      </p:sp>
    </p:spTree>
  </p:cSld>
  <p:clrMapOvr>
    <a:masterClrMapping/>
  </p:clrMapOvr>
  <p:transition spd="med">
    <p:pull dir="l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Analytic Framework for RS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r>
              <a:rPr lang="en-US" altLang="zh-CN" sz="3200" dirty="0" smtClean="0">
                <a:latin typeface="Times New Roman" pitchFamily="18" charset="0"/>
                <a:cs typeface="Times New Roman" pitchFamily="18" charset="0"/>
              </a:rPr>
              <a:t>Dimension of analysis</a:t>
            </a:r>
          </a:p>
          <a:p>
            <a:pPr marL="971550" lvl="1" indent="-514350">
              <a:buFont typeface="+mj-lt"/>
              <a:buAutoNum type="arabicPeriod"/>
            </a:pPr>
            <a:r>
              <a:rPr lang="en-US" altLang="zh-CN" sz="3000" dirty="0" smtClean="0">
                <a:latin typeface="Times New Roman" pitchFamily="18" charset="0"/>
                <a:cs typeface="Times New Roman" pitchFamily="18" charset="0"/>
              </a:rPr>
              <a:t>Domain</a:t>
            </a:r>
          </a:p>
          <a:p>
            <a:pPr marL="971550" lvl="1" indent="-514350">
              <a:buFont typeface="+mj-lt"/>
              <a:buAutoNum type="arabicPeriod"/>
            </a:pPr>
            <a:r>
              <a:rPr lang="en-US" altLang="zh-CN" sz="3000" dirty="0" smtClean="0">
                <a:latin typeface="Times New Roman" pitchFamily="18" charset="0"/>
                <a:cs typeface="Times New Roman" pitchFamily="18" charset="0"/>
              </a:rPr>
              <a:t>Purpose</a:t>
            </a:r>
          </a:p>
          <a:p>
            <a:pPr marL="971550" lvl="1" indent="-514350">
              <a:buFont typeface="+mj-lt"/>
              <a:buAutoNum type="arabicPeriod"/>
            </a:pPr>
            <a:r>
              <a:rPr lang="en-US" altLang="zh-CN" sz="3000" dirty="0" smtClean="0">
                <a:latin typeface="Times New Roman" pitchFamily="18" charset="0"/>
                <a:cs typeface="Times New Roman" pitchFamily="18" charset="0"/>
              </a:rPr>
              <a:t>Recommendation context</a:t>
            </a:r>
          </a:p>
          <a:p>
            <a:pPr marL="971550" lvl="1" indent="-514350">
              <a:buFont typeface="+mj-lt"/>
              <a:buAutoNum type="arabicPeriod"/>
            </a:pPr>
            <a:r>
              <a:rPr lang="en-US" altLang="zh-CN" sz="3000" dirty="0" smtClean="0">
                <a:latin typeface="Times New Roman" pitchFamily="18" charset="0"/>
                <a:cs typeface="Times New Roman" pitchFamily="18" charset="0"/>
              </a:rPr>
              <a:t>Whose opinion</a:t>
            </a:r>
          </a:p>
          <a:p>
            <a:pPr marL="971550" lvl="1" indent="-514350">
              <a:buFont typeface="+mj-lt"/>
              <a:buAutoNum type="arabicPeriod"/>
            </a:pPr>
            <a:r>
              <a:rPr lang="en-US" altLang="zh-CN" sz="3000" dirty="0" smtClean="0">
                <a:latin typeface="Times New Roman" pitchFamily="18" charset="0"/>
                <a:cs typeface="Times New Roman" pitchFamily="18" charset="0"/>
              </a:rPr>
              <a:t>Personalization level</a:t>
            </a:r>
          </a:p>
          <a:p>
            <a:pPr marL="971550" lvl="1" indent="-514350">
              <a:buFont typeface="+mj-lt"/>
              <a:buAutoNum type="arabicPeriod"/>
            </a:pPr>
            <a:r>
              <a:rPr lang="en-US" altLang="zh-CN" sz="3000" dirty="0" smtClean="0">
                <a:latin typeface="Times New Roman" pitchFamily="18" charset="0"/>
                <a:cs typeface="Times New Roman" pitchFamily="18" charset="0"/>
              </a:rPr>
              <a:t>Privacy and trustworthiness</a:t>
            </a:r>
          </a:p>
          <a:p>
            <a:pPr marL="971550" lvl="1" indent="-514350">
              <a:buFont typeface="+mj-lt"/>
              <a:buAutoNum type="arabicPeriod"/>
            </a:pPr>
            <a:r>
              <a:rPr lang="en-US" altLang="zh-CN" sz="3000" dirty="0" smtClean="0">
                <a:latin typeface="Times New Roman" pitchFamily="18" charset="0"/>
                <a:cs typeface="Times New Roman" pitchFamily="18" charset="0"/>
              </a:rPr>
              <a:t>Interface</a:t>
            </a:r>
          </a:p>
          <a:p>
            <a:pPr marL="971550" lvl="1" indent="-514350">
              <a:buFont typeface="+mj-lt"/>
              <a:buAutoNum type="arabicPeriod"/>
            </a:pPr>
            <a:r>
              <a:rPr lang="en-US" altLang="zh-CN" sz="3000" dirty="0" smtClean="0">
                <a:latin typeface="Times New Roman" pitchFamily="18" charset="0"/>
                <a:cs typeface="Times New Roman" pitchFamily="18" charset="0"/>
              </a:rPr>
              <a:t>Recommendation algorithms</a:t>
            </a:r>
            <a:endParaRPr lang="zh-CN" altLang="en-US" sz="32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84</a:t>
            </a:fld>
            <a:endParaRPr lang="en-US" altLang="zh-CN"/>
          </a:p>
        </p:txBody>
      </p:sp>
    </p:spTree>
  </p:cSld>
  <p:clrMapOvr>
    <a:masterClrMapping/>
  </p:clrMapOvr>
  <p:transition spd="med">
    <p:pull dir="l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A Tour for Amazon and JD</a:t>
            </a:r>
            <a:endParaRPr lang="zh-CN" altLang="en-US" b="1" dirty="0">
              <a:solidFill>
                <a:srgbClr val="C0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85</a:t>
            </a:fld>
            <a:endParaRPr lang="en-US" altLang="zh-CN"/>
          </a:p>
        </p:txBody>
      </p:sp>
      <p:sp>
        <p:nvSpPr>
          <p:cNvPr id="5" name="内容占位符 4"/>
          <p:cNvSpPr>
            <a:spLocks noGrp="1"/>
          </p:cNvSpPr>
          <p:nvPr>
            <p:ph idx="1"/>
          </p:nvPr>
        </p:nvSpPr>
        <p:spPr/>
        <p:txBody>
          <a:bodyPr/>
          <a:lstStyle/>
          <a:p>
            <a:endParaRPr lang="zh-CN" altLang="en-US"/>
          </a:p>
        </p:txBody>
      </p:sp>
    </p:spTree>
  </p:cSld>
  <p:clrMapOvr>
    <a:masterClrMapping/>
  </p:clrMapOvr>
  <p:transition spd="med">
    <p:pull dir="l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Preferences and Ratings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a:xfrm>
            <a:off x="457200" y="1600200"/>
            <a:ext cx="8686800" cy="4525963"/>
          </a:xfrm>
        </p:spPr>
        <p:txBody>
          <a:bodyPr/>
          <a:lstStyle/>
          <a:p>
            <a:endParaRPr lang="en-US" altLang="zh-CN" sz="3200" dirty="0" smtClean="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86</a:t>
            </a:fld>
            <a:endParaRPr lang="en-US" altLang="zh-CN"/>
          </a:p>
        </p:txBody>
      </p:sp>
      <p:pic>
        <p:nvPicPr>
          <p:cNvPr id="1026" name="Picture 2"/>
          <p:cNvPicPr>
            <a:picLocks noChangeAspect="1" noChangeArrowheads="1"/>
          </p:cNvPicPr>
          <p:nvPr/>
        </p:nvPicPr>
        <p:blipFill>
          <a:blip r:embed="rId2" cstate="print"/>
          <a:srcRect/>
          <a:stretch>
            <a:fillRect/>
          </a:stretch>
        </p:blipFill>
        <p:spPr bwMode="auto">
          <a:xfrm>
            <a:off x="611560" y="1448780"/>
            <a:ext cx="7919328" cy="5040560"/>
          </a:xfrm>
          <a:prstGeom prst="rect">
            <a:avLst/>
          </a:prstGeom>
          <a:noFill/>
          <a:ln w="9525">
            <a:noFill/>
            <a:miter lim="800000"/>
            <a:headEnd/>
            <a:tailEnd/>
          </a:ln>
        </p:spPr>
      </p:pic>
      <p:sp>
        <p:nvSpPr>
          <p:cNvPr id="6" name="TextBox 5"/>
          <p:cNvSpPr txBox="1"/>
          <p:nvPr/>
        </p:nvSpPr>
        <p:spPr>
          <a:xfrm>
            <a:off x="1871700" y="1515096"/>
            <a:ext cx="2526654" cy="941796"/>
          </a:xfrm>
          <a:prstGeom prst="rect">
            <a:avLst/>
          </a:prstGeom>
          <a:noFill/>
        </p:spPr>
        <p:txBody>
          <a:bodyPr wrap="none" rtlCol="0">
            <a:spAutoFit/>
          </a:bodyPr>
          <a:lstStyle/>
          <a:p>
            <a:r>
              <a:rPr lang="en-US" altLang="zh-CN" sz="2400" b="1" dirty="0" smtClean="0">
                <a:solidFill>
                  <a:srgbClr val="C00000"/>
                </a:solidFill>
              </a:rPr>
              <a:t>What users like </a:t>
            </a:r>
          </a:p>
          <a:p>
            <a:r>
              <a:rPr lang="en-US" altLang="zh-CN" sz="2400" b="1" dirty="0" smtClean="0">
                <a:solidFill>
                  <a:srgbClr val="C00000"/>
                </a:solidFill>
              </a:rPr>
              <a:t>and dislike</a:t>
            </a:r>
          </a:p>
        </p:txBody>
      </p:sp>
      <p:sp>
        <p:nvSpPr>
          <p:cNvPr id="7" name="TextBox 6"/>
          <p:cNvSpPr txBox="1"/>
          <p:nvPr/>
        </p:nvSpPr>
        <p:spPr>
          <a:xfrm>
            <a:off x="1959420" y="5121188"/>
            <a:ext cx="2252540" cy="941796"/>
          </a:xfrm>
          <a:prstGeom prst="rect">
            <a:avLst/>
          </a:prstGeom>
          <a:noFill/>
        </p:spPr>
        <p:txBody>
          <a:bodyPr wrap="none" rtlCol="0">
            <a:spAutoFit/>
          </a:bodyPr>
          <a:lstStyle/>
          <a:p>
            <a:r>
              <a:rPr lang="en-US" altLang="zh-CN" sz="2400" b="1" dirty="0" smtClean="0">
                <a:solidFill>
                  <a:srgbClr val="C00000"/>
                </a:solidFill>
              </a:rPr>
              <a:t>Other actions </a:t>
            </a:r>
          </a:p>
          <a:p>
            <a:r>
              <a:rPr lang="en-US" altLang="zh-CN" sz="2400" b="1" dirty="0" smtClean="0">
                <a:solidFill>
                  <a:srgbClr val="C00000"/>
                </a:solidFill>
              </a:rPr>
              <a:t>of users</a:t>
            </a:r>
            <a:endParaRPr lang="zh-CN" altLang="en-US" sz="2400" b="1" dirty="0">
              <a:solidFill>
                <a:srgbClr val="C00000"/>
              </a:solidFill>
            </a:endParaRPr>
          </a:p>
        </p:txBody>
      </p:sp>
    </p:spTree>
  </p:cSld>
  <p:clrMapOvr>
    <a:masterClrMapping/>
  </p:clrMapOvr>
  <p:transition spd="med">
    <p:pull dir="l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smtClean="0">
                <a:solidFill>
                  <a:srgbClr val="C00000"/>
                </a:solidFill>
                <a:latin typeface="Times New Roman" pitchFamily="18" charset="0"/>
                <a:cs typeface="Times New Roman" pitchFamily="18" charset="0"/>
              </a:rPr>
              <a:t>Why We Need RS</a:t>
            </a:r>
            <a:endParaRPr lang="zh-CN" altLang="en-US" b="1" dirty="0">
              <a:solidFill>
                <a:srgbClr val="C0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en-US" altLang="zh-CN" sz="3200" dirty="0" smtClean="0">
                <a:latin typeface="Times New Roman" pitchFamily="18" charset="0"/>
                <a:cs typeface="Times New Roman" pitchFamily="18" charset="0"/>
              </a:rPr>
              <a:t>Premise of Recommender Systems</a:t>
            </a:r>
          </a:p>
          <a:p>
            <a:pPr lvl="1"/>
            <a:r>
              <a:rPr lang="en-US" altLang="zh-CN" sz="3000" dirty="0" smtClean="0">
                <a:latin typeface="Times New Roman" pitchFamily="18" charset="0"/>
                <a:cs typeface="Times New Roman" pitchFamily="18" charset="0"/>
              </a:rPr>
              <a:t>Information needs more complex than keywords or topics </a:t>
            </a:r>
          </a:p>
          <a:p>
            <a:pPr lvl="1"/>
            <a:r>
              <a:rPr lang="en-US" altLang="zh-CN" sz="3000" dirty="0" smtClean="0">
                <a:solidFill>
                  <a:srgbClr val="0070C0"/>
                </a:solidFill>
                <a:latin typeface="Times New Roman" pitchFamily="18" charset="0"/>
                <a:cs typeface="Times New Roman" pitchFamily="18" charset="0"/>
              </a:rPr>
              <a:t>Quality and taste matters</a:t>
            </a:r>
            <a:endParaRPr lang="en-US" altLang="zh-CN" sz="2800" dirty="0" smtClean="0">
              <a:solidFill>
                <a:srgbClr val="0070C0"/>
              </a:solidFill>
              <a:latin typeface="Times New Roman" pitchFamily="18" charset="0"/>
              <a:cs typeface="Times New Roman" pitchFamily="18" charset="0"/>
            </a:endParaRPr>
          </a:p>
          <a:p>
            <a:r>
              <a:rPr lang="en-US" altLang="zh-CN" sz="3200" dirty="0" smtClean="0">
                <a:latin typeface="Times New Roman" pitchFamily="18" charset="0"/>
                <a:cs typeface="Times New Roman" pitchFamily="18" charset="0"/>
              </a:rPr>
              <a:t>Examples of Different Tastes</a:t>
            </a:r>
          </a:p>
          <a:p>
            <a:pPr lvl="1"/>
            <a:r>
              <a:rPr lang="en-US" altLang="zh-CN" sz="3000" dirty="0" smtClean="0">
                <a:latin typeface="Times New Roman" pitchFamily="18" charset="0"/>
                <a:cs typeface="Times New Roman" pitchFamily="18" charset="0"/>
              </a:rPr>
              <a:t>Tennis fans</a:t>
            </a:r>
          </a:p>
          <a:p>
            <a:pPr lvl="1"/>
            <a:r>
              <a:rPr lang="en-US" altLang="zh-CN" sz="2800" dirty="0" smtClean="0">
                <a:latin typeface="Times New Roman" pitchFamily="18" charset="0"/>
                <a:cs typeface="Times New Roman" pitchFamily="18" charset="0"/>
              </a:rPr>
              <a:t>Gift to girlfriends</a:t>
            </a:r>
          </a:p>
          <a:p>
            <a:pPr lvl="1"/>
            <a:r>
              <a:rPr lang="en-US" altLang="zh-CN" sz="2800" dirty="0" smtClean="0">
                <a:latin typeface="Times New Roman" pitchFamily="18" charset="0"/>
                <a:cs typeface="Times New Roman" pitchFamily="18" charset="0"/>
              </a:rPr>
              <a:t>Answers to your wife</a:t>
            </a:r>
          </a:p>
          <a:p>
            <a:pPr lvl="1"/>
            <a:r>
              <a:rPr lang="en-US" altLang="zh-CN" sz="2800" dirty="0" smtClean="0">
                <a:latin typeface="Times New Roman" pitchFamily="18" charset="0"/>
                <a:cs typeface="Times New Roman" pitchFamily="18" charset="0"/>
              </a:rPr>
              <a:t>Furniture</a:t>
            </a:r>
          </a:p>
        </p:txBody>
      </p:sp>
      <p:sp>
        <p:nvSpPr>
          <p:cNvPr id="4" name="灯片编号占位符 3"/>
          <p:cNvSpPr>
            <a:spLocks noGrp="1"/>
          </p:cNvSpPr>
          <p:nvPr>
            <p:ph type="sldNum" sz="quarter" idx="12"/>
          </p:nvPr>
        </p:nvSpPr>
        <p:spPr/>
        <p:txBody>
          <a:bodyPr/>
          <a:lstStyle/>
          <a:p>
            <a:fld id="{909146ED-F82D-4325-8D84-FFEC60261B23}" type="slidenum">
              <a:rPr lang="en-US" altLang="zh-CN" smtClean="0"/>
              <a:pPr/>
              <a:t>9</a:t>
            </a:fld>
            <a:endParaRPr lang="en-US" altLang="zh-CN"/>
          </a:p>
        </p:txBody>
      </p:sp>
    </p:spTree>
  </p:cSld>
  <p:clrMapOvr>
    <a:masterClrMapping/>
  </p:clrMapOvr>
  <p:transition spd="med">
    <p:pull dir="ld"/>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30000"/>
          </a:spcBef>
          <a:spcAft>
            <a:spcPct val="0"/>
          </a:spcAft>
          <a:buClrTx/>
          <a:buSzTx/>
          <a:buFontTx/>
          <a:buNone/>
          <a:tabLst/>
          <a:defRPr kumimoji="1" lang="zh-CN" altLang="en-US" sz="1800" b="0" i="0" u="none" strike="noStrike" cap="none" normalizeH="0" baseline="0" smtClean="0">
            <a:ln>
              <a:noFill/>
            </a:ln>
            <a:solidFill>
              <a:schemeClr val="tx1"/>
            </a:solidFill>
            <a:effectLst/>
            <a:latin typeface="Arial" charset="0"/>
            <a:ea typeface="PMingLiU"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30000"/>
          </a:spcBef>
          <a:spcAft>
            <a:spcPct val="0"/>
          </a:spcAft>
          <a:buClrTx/>
          <a:buSzTx/>
          <a:buFontTx/>
          <a:buNone/>
          <a:tabLst/>
          <a:defRPr kumimoji="1" lang="zh-CN" altLang="en-US" sz="1800" b="0" i="0" u="none" strike="noStrike" cap="none" normalizeH="0" baseline="0" smtClean="0">
            <a:ln>
              <a:noFill/>
            </a:ln>
            <a:solidFill>
              <a:schemeClr val="tx1"/>
            </a:solidFill>
            <a:effectLst/>
            <a:latin typeface="Arial" charset="0"/>
            <a:ea typeface="PMingLiU" pitchFamily="18" charset="-120"/>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13469</TotalTime>
  <Words>2608</Words>
  <Application>Microsoft Office PowerPoint</Application>
  <PresentationFormat>全屏显示(4:3)</PresentationFormat>
  <Paragraphs>563</Paragraphs>
  <Slides>86</Slides>
  <Notes>55</Notes>
  <HiddenSlides>0</HiddenSlides>
  <MMClips>0</MMClips>
  <ScaleCrop>false</ScaleCrop>
  <HeadingPairs>
    <vt:vector size="4" baseType="variant">
      <vt:variant>
        <vt:lpstr>主题</vt:lpstr>
      </vt:variant>
      <vt:variant>
        <vt:i4>1</vt:i4>
      </vt:variant>
      <vt:variant>
        <vt:lpstr>幻灯片标题</vt:lpstr>
      </vt:variant>
      <vt:variant>
        <vt:i4>86</vt:i4>
      </vt:variant>
    </vt:vector>
  </HeadingPairs>
  <TitlesOfParts>
    <vt:vector size="87" baseType="lpstr">
      <vt:lpstr>默认设计模板</vt:lpstr>
      <vt:lpstr>Recommender Systems</vt:lpstr>
      <vt:lpstr>幻灯片 2</vt:lpstr>
      <vt:lpstr>RS Everywhere</vt:lpstr>
      <vt:lpstr>RS Everywhere</vt:lpstr>
      <vt:lpstr>RS Everywhere</vt:lpstr>
      <vt:lpstr>RS Everywhere</vt:lpstr>
      <vt:lpstr>Video Recommendation at the Father’s Day</vt:lpstr>
      <vt:lpstr>Why We Need RS</vt:lpstr>
      <vt:lpstr>Why We Need RS</vt:lpstr>
      <vt:lpstr>Course Scope</vt:lpstr>
      <vt:lpstr>Course Objective</vt:lpstr>
      <vt:lpstr>Course Time</vt:lpstr>
      <vt:lpstr>Grading</vt:lpstr>
      <vt:lpstr>Office Hour</vt:lpstr>
      <vt:lpstr>Introduction to  recommender systems</vt:lpstr>
      <vt:lpstr>Learning Objectives</vt:lpstr>
      <vt:lpstr>History of RS</vt:lpstr>
      <vt:lpstr>Information Retrieval</vt:lpstr>
      <vt:lpstr>Information Filtering</vt:lpstr>
      <vt:lpstr>History of RS</vt:lpstr>
      <vt:lpstr>Manual Collaborative Filtering</vt:lpstr>
      <vt:lpstr>Doug Terry</vt:lpstr>
      <vt:lpstr>Information Tapestry</vt:lpstr>
      <vt:lpstr>Manual Collaborative Filtering</vt:lpstr>
      <vt:lpstr>History of RS</vt:lpstr>
      <vt:lpstr>Automated Collaborative Filtering</vt:lpstr>
      <vt:lpstr>Automated Collaborative Filtering</vt:lpstr>
      <vt:lpstr>GroupLens Project</vt:lpstr>
      <vt:lpstr>GroupLens, Works Meaningfully Well</vt:lpstr>
      <vt:lpstr>ACM Software System Award (2010)</vt:lpstr>
      <vt:lpstr>ACM Software System Award (2010)</vt:lpstr>
      <vt:lpstr>ACM Software System Award (2010)</vt:lpstr>
      <vt:lpstr>幻灯片 33</vt:lpstr>
      <vt:lpstr>幻灯片 34</vt:lpstr>
      <vt:lpstr>幻灯片 35</vt:lpstr>
      <vt:lpstr>Acknowledgement</vt:lpstr>
      <vt:lpstr>Acknowledgement</vt:lpstr>
      <vt:lpstr>Analysis Framework of recommender systems</vt:lpstr>
      <vt:lpstr>Learning Objectives</vt:lpstr>
      <vt:lpstr>Analysis Framework</vt:lpstr>
      <vt:lpstr>1 Domains of Recommendation</vt:lpstr>
      <vt:lpstr>2 Purposes of Recommendation</vt:lpstr>
      <vt:lpstr>3 Recommendation Context</vt:lpstr>
      <vt:lpstr>4 Whose Opinion</vt:lpstr>
      <vt:lpstr>Recommendation from Experts</vt:lpstr>
      <vt:lpstr>Recommendation from Ordinary Folks</vt:lpstr>
      <vt:lpstr>5 Personalization Level</vt:lpstr>
      <vt:lpstr>Recommendation by Demographic </vt:lpstr>
      <vt:lpstr>Personal Recommendation</vt:lpstr>
      <vt:lpstr>Personal Recommendation</vt:lpstr>
      <vt:lpstr>6 Privacy and Trustworthiness</vt:lpstr>
      <vt:lpstr>7 Interface</vt:lpstr>
      <vt:lpstr>8 Recommendation Algorithms</vt:lpstr>
      <vt:lpstr>Components in Recommendation Systems</vt:lpstr>
      <vt:lpstr>A Tour of Popular Websites</vt:lpstr>
      <vt:lpstr>Learning Objectives</vt:lpstr>
      <vt:lpstr>A Tour of Amazon.com</vt:lpstr>
      <vt:lpstr>Components in Recommendation Systems</vt:lpstr>
      <vt:lpstr>Collaborative Filtering Techniques</vt:lpstr>
      <vt:lpstr>Amazon RS</vt:lpstr>
      <vt:lpstr>A Tour of iqiyi.com</vt:lpstr>
      <vt:lpstr>iQiyi Features</vt:lpstr>
      <vt:lpstr>A Tour of JD</vt:lpstr>
      <vt:lpstr>JD</vt:lpstr>
      <vt:lpstr>Assignment</vt:lpstr>
      <vt:lpstr>Preferences and ratings</vt:lpstr>
      <vt:lpstr>Learning Objectives</vt:lpstr>
      <vt:lpstr>Preferences and Ratings</vt:lpstr>
      <vt:lpstr>Explicit Ratings – Star Ratings</vt:lpstr>
      <vt:lpstr>Explicit Ratings - Thumbs and Likes</vt:lpstr>
      <vt:lpstr>幻灯片 71</vt:lpstr>
      <vt:lpstr>Explicit Ratings - Others</vt:lpstr>
      <vt:lpstr>When Explicit Ratings Provided</vt:lpstr>
      <vt:lpstr>Difficulties with Explicit Ratings</vt:lpstr>
      <vt:lpstr>Implicit Data</vt:lpstr>
      <vt:lpstr>Implicit Data -  Reading Time</vt:lpstr>
      <vt:lpstr>Silence is also evidence</vt:lpstr>
      <vt:lpstr>From Silent Viewing to Pseudo Votes</vt:lpstr>
      <vt:lpstr>Binary Actions</vt:lpstr>
      <vt:lpstr>Subtleties and Difficulties</vt:lpstr>
      <vt:lpstr>Short Summary</vt:lpstr>
      <vt:lpstr>Summary of This part</vt:lpstr>
      <vt:lpstr>History of RS</vt:lpstr>
      <vt:lpstr>Analytic Framework for RS</vt:lpstr>
      <vt:lpstr>A Tour for Amazon and JD</vt:lpstr>
      <vt:lpstr>Preferences and Ratings</vt:lpstr>
    </vt:vector>
  </TitlesOfParts>
  <Company>cnu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qiaoqiao</dc:creator>
  <cp:lastModifiedBy>Ping</cp:lastModifiedBy>
  <cp:revision>490</cp:revision>
  <dcterms:created xsi:type="dcterms:W3CDTF">2004-06-26T11:25:06Z</dcterms:created>
  <dcterms:modified xsi:type="dcterms:W3CDTF">2016-09-26T06:42:48Z</dcterms:modified>
</cp:coreProperties>
</file>